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713" r:id="rId2"/>
  </p:sldMasterIdLst>
  <p:notesMasterIdLst>
    <p:notesMasterId r:id="rId13"/>
  </p:notesMasterIdLst>
  <p:handoutMasterIdLst>
    <p:handoutMasterId r:id="rId14"/>
  </p:handoutMasterIdLst>
  <p:sldIdLst>
    <p:sldId id="256" r:id="rId3"/>
    <p:sldId id="273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58" r:id="rId12"/>
  </p:sldIdLst>
  <p:sldSz cx="9144000" cy="6858000" type="screen4x3"/>
  <p:notesSz cx="9931400" cy="67945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53"/>
    <a:srgbClr val="00B9E7"/>
    <a:srgbClr val="00CFB5"/>
    <a:srgbClr val="17C7D2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CDA85A-A912-4BF3-B5BF-13A5F0CA3E61}" v="18" dt="2019-10-07T09:51:45.12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79"/>
  </p:normalViewPr>
  <p:slideViewPr>
    <p:cSldViewPr snapToGrid="0" snapToObjects="1">
      <p:cViewPr varScale="1">
        <p:scale>
          <a:sx n="106" d="100"/>
          <a:sy n="106" d="100"/>
        </p:scale>
        <p:origin x="686" y="-40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customXml" Target="../customXml/item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23" Type="http://schemas.openxmlformats.org/officeDocument/2006/relationships/customXml" Target="../customXml/item3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öran Lindgren" userId="632598b2-02db-4912-a6f4-328d572bea26" providerId="ADAL" clId="{B1C0A918-40E5-465F-B87C-A3C0E001D9B0}"/>
    <pc:docChg chg="custSel delSld modSld">
      <pc:chgData name="Göran Lindgren" userId="632598b2-02db-4912-a6f4-328d572bea26" providerId="ADAL" clId="{B1C0A918-40E5-465F-B87C-A3C0E001D9B0}" dt="2019-09-25T11:52:53.226" v="39" actId="2696"/>
      <pc:docMkLst>
        <pc:docMk/>
      </pc:docMkLst>
      <pc:sldChg chg="modSp">
        <pc:chgData name="Göran Lindgren" userId="632598b2-02db-4912-a6f4-328d572bea26" providerId="ADAL" clId="{B1C0A918-40E5-465F-B87C-A3C0E001D9B0}" dt="2019-09-25T11:51:14.944" v="3" actId="20577"/>
        <pc:sldMkLst>
          <pc:docMk/>
          <pc:sldMk cId="387622650" sldId="256"/>
        </pc:sldMkLst>
        <pc:spChg chg="mod">
          <ac:chgData name="Göran Lindgren" userId="632598b2-02db-4912-a6f4-328d572bea26" providerId="ADAL" clId="{B1C0A918-40E5-465F-B87C-A3C0E001D9B0}" dt="2019-09-25T11:51:14.944" v="3" actId="20577"/>
          <ac:spMkLst>
            <pc:docMk/>
            <pc:sldMk cId="387622650" sldId="256"/>
            <ac:spMk id="2" creationId="{00000000-0000-0000-0000-000000000000}"/>
          </ac:spMkLst>
        </pc:spChg>
      </pc:sldChg>
      <pc:sldChg chg="del">
        <pc:chgData name="Göran Lindgren" userId="632598b2-02db-4912-a6f4-328d572bea26" providerId="ADAL" clId="{B1C0A918-40E5-465F-B87C-A3C0E001D9B0}" dt="2019-09-25T11:52:47.170" v="38" actId="2696"/>
        <pc:sldMkLst>
          <pc:docMk/>
          <pc:sldMk cId="3896331725" sldId="272"/>
        </pc:sldMkLst>
      </pc:sldChg>
      <pc:sldChg chg="modSp">
        <pc:chgData name="Göran Lindgren" userId="632598b2-02db-4912-a6f4-328d572bea26" providerId="ADAL" clId="{B1C0A918-40E5-465F-B87C-A3C0E001D9B0}" dt="2019-09-25T11:52:18.813" v="35" actId="20577"/>
        <pc:sldMkLst>
          <pc:docMk/>
          <pc:sldMk cId="1540897338" sldId="273"/>
        </pc:sldMkLst>
        <pc:spChg chg="mod">
          <ac:chgData name="Göran Lindgren" userId="632598b2-02db-4912-a6f4-328d572bea26" providerId="ADAL" clId="{B1C0A918-40E5-465F-B87C-A3C0E001D9B0}" dt="2019-09-25T11:52:18.813" v="35" actId="20577"/>
          <ac:spMkLst>
            <pc:docMk/>
            <pc:sldMk cId="1540897338" sldId="273"/>
            <ac:spMk id="6" creationId="{A8CEF29F-2BBD-4C8D-924B-DD7A5B963735}"/>
          </ac:spMkLst>
        </pc:spChg>
      </pc:sldChg>
      <pc:sldChg chg="del">
        <pc:chgData name="Göran Lindgren" userId="632598b2-02db-4912-a6f4-328d572bea26" providerId="ADAL" clId="{B1C0A918-40E5-465F-B87C-A3C0E001D9B0}" dt="2019-09-25T11:52:53.226" v="39" actId="2696"/>
        <pc:sldMkLst>
          <pc:docMk/>
          <pc:sldMk cId="494245384" sldId="276"/>
        </pc:sldMkLst>
      </pc:sldChg>
      <pc:sldChg chg="del">
        <pc:chgData name="Göran Lindgren" userId="632598b2-02db-4912-a6f4-328d572bea26" providerId="ADAL" clId="{B1C0A918-40E5-465F-B87C-A3C0E001D9B0}" dt="2019-09-25T11:52:39.335" v="37" actId="2696"/>
        <pc:sldMkLst>
          <pc:docMk/>
          <pc:sldMk cId="3622335448" sldId="284"/>
        </pc:sldMkLst>
      </pc:sldChg>
      <pc:sldChg chg="del">
        <pc:chgData name="Göran Lindgren" userId="632598b2-02db-4912-a6f4-328d572bea26" providerId="ADAL" clId="{B1C0A918-40E5-465F-B87C-A3C0E001D9B0}" dt="2019-09-25T11:52:28.862" v="36" actId="2696"/>
        <pc:sldMkLst>
          <pc:docMk/>
          <pc:sldMk cId="3820358488" sldId="285"/>
        </pc:sldMkLst>
      </pc:sldChg>
    </pc:docChg>
  </pc:docChgLst>
  <pc:docChgLst>
    <pc:chgData name="Göran Lindgren" userId="632598b2-02db-4912-a6f4-328d572bea26" providerId="ADAL" clId="{47CDA85A-A912-4BF3-B5BF-13A5F0CA3E61}"/>
    <pc:docChg chg="custSel addSld delSld modSld">
      <pc:chgData name="Göran Lindgren" userId="632598b2-02db-4912-a6f4-328d572bea26" providerId="ADAL" clId="{47CDA85A-A912-4BF3-B5BF-13A5F0CA3E61}" dt="2019-10-08T11:20:30.182" v="1549" actId="20577"/>
      <pc:docMkLst>
        <pc:docMk/>
      </pc:docMkLst>
      <pc:sldChg chg="del">
        <pc:chgData name="Göran Lindgren" userId="632598b2-02db-4912-a6f4-328d572bea26" providerId="ADAL" clId="{47CDA85A-A912-4BF3-B5BF-13A5F0CA3E61}" dt="2019-10-07T09:35:24.211" v="830" actId="2696"/>
        <pc:sldMkLst>
          <pc:docMk/>
          <pc:sldMk cId="3488562976" sldId="271"/>
        </pc:sldMkLst>
      </pc:sldChg>
      <pc:sldChg chg="modSp">
        <pc:chgData name="Göran Lindgren" userId="632598b2-02db-4912-a6f4-328d572bea26" providerId="ADAL" clId="{47CDA85A-A912-4BF3-B5BF-13A5F0CA3E61}" dt="2019-10-08T11:20:30.182" v="1549" actId="20577"/>
        <pc:sldMkLst>
          <pc:docMk/>
          <pc:sldMk cId="1540897338" sldId="273"/>
        </pc:sldMkLst>
        <pc:spChg chg="mod">
          <ac:chgData name="Göran Lindgren" userId="632598b2-02db-4912-a6f4-328d572bea26" providerId="ADAL" clId="{47CDA85A-A912-4BF3-B5BF-13A5F0CA3E61}" dt="2019-10-08T11:20:30.182" v="1549" actId="20577"/>
          <ac:spMkLst>
            <pc:docMk/>
            <pc:sldMk cId="1540897338" sldId="273"/>
            <ac:spMk id="6" creationId="{A8CEF29F-2BBD-4C8D-924B-DD7A5B963735}"/>
          </ac:spMkLst>
        </pc:spChg>
      </pc:sldChg>
      <pc:sldChg chg="modSp">
        <pc:chgData name="Göran Lindgren" userId="632598b2-02db-4912-a6f4-328d572bea26" providerId="ADAL" clId="{47CDA85A-A912-4BF3-B5BF-13A5F0CA3E61}" dt="2019-10-07T08:54:10.261" v="0" actId="113"/>
        <pc:sldMkLst>
          <pc:docMk/>
          <pc:sldMk cId="3784714809" sldId="281"/>
        </pc:sldMkLst>
        <pc:spChg chg="mod">
          <ac:chgData name="Göran Lindgren" userId="632598b2-02db-4912-a6f4-328d572bea26" providerId="ADAL" clId="{47CDA85A-A912-4BF3-B5BF-13A5F0CA3E61}" dt="2019-10-07T08:54:10.261" v="0" actId="113"/>
          <ac:spMkLst>
            <pc:docMk/>
            <pc:sldMk cId="3784714809" sldId="281"/>
            <ac:spMk id="19" creationId="{CE27E598-E208-4979-A334-DBB45B9339A1}"/>
          </ac:spMkLst>
        </pc:spChg>
      </pc:sldChg>
      <pc:sldChg chg="addSp delSp modSp add">
        <pc:chgData name="Göran Lindgren" userId="632598b2-02db-4912-a6f4-328d572bea26" providerId="ADAL" clId="{47CDA85A-A912-4BF3-B5BF-13A5F0CA3E61}" dt="2019-10-08T11:18:57.709" v="1544" actId="14100"/>
        <pc:sldMkLst>
          <pc:docMk/>
          <pc:sldMk cId="96507271" sldId="283"/>
        </pc:sldMkLst>
        <pc:spChg chg="del">
          <ac:chgData name="Göran Lindgren" userId="632598b2-02db-4912-a6f4-328d572bea26" providerId="ADAL" clId="{47CDA85A-A912-4BF3-B5BF-13A5F0CA3E61}" dt="2019-10-07T08:56:35.136" v="2"/>
          <ac:spMkLst>
            <pc:docMk/>
            <pc:sldMk cId="96507271" sldId="283"/>
            <ac:spMk id="5" creationId="{411BD33A-1545-44E7-B2C4-57069641AAD7}"/>
          </ac:spMkLst>
        </pc:spChg>
        <pc:spChg chg="add mod">
          <ac:chgData name="Göran Lindgren" userId="632598b2-02db-4912-a6f4-328d572bea26" providerId="ADAL" clId="{47CDA85A-A912-4BF3-B5BF-13A5F0CA3E61}" dt="2019-10-07T09:29:05.055" v="688" actId="20577"/>
          <ac:spMkLst>
            <pc:docMk/>
            <pc:sldMk cId="96507271" sldId="283"/>
            <ac:spMk id="6" creationId="{83992C0E-B053-4700-BDE9-D2DBAB6B7DC8}"/>
          </ac:spMkLst>
        </pc:spChg>
        <pc:spChg chg="add mod">
          <ac:chgData name="Göran Lindgren" userId="632598b2-02db-4912-a6f4-328d572bea26" providerId="ADAL" clId="{47CDA85A-A912-4BF3-B5BF-13A5F0CA3E61}" dt="2019-10-08T11:18:57.709" v="1544" actId="14100"/>
          <ac:spMkLst>
            <pc:docMk/>
            <pc:sldMk cId="96507271" sldId="283"/>
            <ac:spMk id="7" creationId="{616F3498-6986-482A-9776-ED7C9E8C73AF}"/>
          </ac:spMkLst>
        </pc:spChg>
      </pc:sldChg>
      <pc:sldChg chg="modSp add">
        <pc:chgData name="Göran Lindgren" userId="632598b2-02db-4912-a6f4-328d572bea26" providerId="ADAL" clId="{47CDA85A-A912-4BF3-B5BF-13A5F0CA3E61}" dt="2019-10-08T11:19:25.284" v="1545" actId="255"/>
        <pc:sldMkLst>
          <pc:docMk/>
          <pc:sldMk cId="2211098585" sldId="284"/>
        </pc:sldMkLst>
        <pc:spChg chg="mod">
          <ac:chgData name="Göran Lindgren" userId="632598b2-02db-4912-a6f4-328d572bea26" providerId="ADAL" clId="{47CDA85A-A912-4BF3-B5BF-13A5F0CA3E61}" dt="2019-10-08T11:19:25.284" v="1545" actId="255"/>
          <ac:spMkLst>
            <pc:docMk/>
            <pc:sldMk cId="2211098585" sldId="284"/>
            <ac:spMk id="6" creationId="{83992C0E-B053-4700-BDE9-D2DBAB6B7DC8}"/>
          </ac:spMkLst>
        </pc:spChg>
        <pc:spChg chg="mod">
          <ac:chgData name="Göran Lindgren" userId="632598b2-02db-4912-a6f4-328d572bea26" providerId="ADAL" clId="{47CDA85A-A912-4BF3-B5BF-13A5F0CA3E61}" dt="2019-10-08T11:18:37.741" v="1542" actId="14100"/>
          <ac:spMkLst>
            <pc:docMk/>
            <pc:sldMk cId="2211098585" sldId="284"/>
            <ac:spMk id="7" creationId="{616F3498-6986-482A-9776-ED7C9E8C73AF}"/>
          </ac:spMkLst>
        </pc:spChg>
      </pc:sldChg>
      <pc:sldChg chg="modSp add">
        <pc:chgData name="Göran Lindgren" userId="632598b2-02db-4912-a6f4-328d572bea26" providerId="ADAL" clId="{47CDA85A-A912-4BF3-B5BF-13A5F0CA3E61}" dt="2019-10-08T11:19:45.879" v="1547" actId="122"/>
        <pc:sldMkLst>
          <pc:docMk/>
          <pc:sldMk cId="2966429001" sldId="285"/>
        </pc:sldMkLst>
        <pc:spChg chg="mod">
          <ac:chgData name="Göran Lindgren" userId="632598b2-02db-4912-a6f4-328d572bea26" providerId="ADAL" clId="{47CDA85A-A912-4BF3-B5BF-13A5F0CA3E61}" dt="2019-10-08T11:19:45.879" v="1547" actId="122"/>
          <ac:spMkLst>
            <pc:docMk/>
            <pc:sldMk cId="2966429001" sldId="285"/>
            <ac:spMk id="6" creationId="{83992C0E-B053-4700-BDE9-D2DBAB6B7DC8}"/>
          </ac:spMkLst>
        </pc:spChg>
        <pc:spChg chg="mod">
          <ac:chgData name="Göran Lindgren" userId="632598b2-02db-4912-a6f4-328d572bea26" providerId="ADAL" clId="{47CDA85A-A912-4BF3-B5BF-13A5F0CA3E61}" dt="2019-10-08T11:17:42.013" v="1531" actId="14100"/>
          <ac:spMkLst>
            <pc:docMk/>
            <pc:sldMk cId="2966429001" sldId="285"/>
            <ac:spMk id="7" creationId="{616F3498-6986-482A-9776-ED7C9E8C73AF}"/>
          </ac:spMkLst>
        </pc:spChg>
      </pc:sldChg>
      <pc:sldChg chg="add del">
        <pc:chgData name="Göran Lindgren" userId="632598b2-02db-4912-a6f4-328d572bea26" providerId="ADAL" clId="{47CDA85A-A912-4BF3-B5BF-13A5F0CA3E61}" dt="2019-10-07T09:37:04.609" v="832" actId="2696"/>
        <pc:sldMkLst>
          <pc:docMk/>
          <pc:sldMk cId="363755867" sldId="2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5625497" y="0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10/7/2019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1" y="6453596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5625497" y="6453596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625497" y="0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10/7/2019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93140" y="3227388"/>
            <a:ext cx="7945120" cy="3057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6453596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625497" y="6453596"/>
            <a:ext cx="430360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Presentationens</a:t>
            </a:r>
            <a:br>
              <a:rPr lang="sv-SE" dirty="0"/>
            </a:br>
            <a:r>
              <a:rPr lang="sv-SE" dirty="0"/>
              <a:t>titel/rubrik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Underrubrik/namn på talare e.d.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4" t="17347" r="5690" b="16077"/>
          <a:stretch/>
        </p:blipFill>
        <p:spPr>
          <a:xfrm>
            <a:off x="399600" y="5929200"/>
            <a:ext cx="2368800" cy="61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602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Namn på nästa avsnitt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Innehåll/underrubriker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6" name="Rak 5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Namn på nästa avsnitt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Innehåll/underrubriker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6" name="Rak 5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Namn på nästa avsnitt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Innehåll/underrubriker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6" name="Rak 5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-138544"/>
            <a:ext cx="9217891" cy="70704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Namn på nästa avsnitt</a:t>
            </a:r>
          </a:p>
        </p:txBody>
      </p:sp>
      <p:sp>
        <p:nvSpPr>
          <p:cNvPr id="8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Innehåll/underrubriker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9113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Namn på nästa avsnitt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Innehåll/underrubriker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7" name="Rak 6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64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Socialantropologi 3, HT 2019, Göran Lindgren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505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Socialantropologi 3, HT 2019, Göran Lindgren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83" y="6142849"/>
            <a:ext cx="1701429" cy="58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Socialantropologi 3, HT 2019, Göran Lindgren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sv-SE"/>
              <a:t>Klicka på ikonen för att lägga till ett diagram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Socialantropologi 3, HT 2019, Göran Lindgren</a:t>
            </a:r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kolumn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Socialantropologi 3, HT 2019, Göran Lindgren</a:t>
            </a:r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Presentationens</a:t>
            </a:r>
            <a:br>
              <a:rPr lang="sv-SE" dirty="0"/>
            </a:br>
            <a:r>
              <a:rPr lang="sv-SE" dirty="0"/>
              <a:t>titel/rubrik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Underrubrik/namn på talare e.d.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4" t="17347" r="5690" b="16077"/>
          <a:stretch/>
        </p:blipFill>
        <p:spPr>
          <a:xfrm>
            <a:off x="399600" y="5929200"/>
            <a:ext cx="2368800" cy="61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4406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kel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Socialantropologi 3, HT 2019, Göran Lindgren</a:t>
            </a:r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Text/namn på talare </a:t>
            </a:r>
          </a:p>
          <a:p>
            <a:r>
              <a:rPr lang="sv-SE" dirty="0"/>
              <a:t>kontaktinformation e.d.</a:t>
            </a:r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7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Text/namn på talare </a:t>
            </a:r>
          </a:p>
          <a:p>
            <a:r>
              <a:rPr lang="sv-SE" dirty="0"/>
              <a:t>kontaktinformation e.d.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550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7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Text/namn på talare </a:t>
            </a:r>
          </a:p>
          <a:p>
            <a:r>
              <a:rPr lang="sv-SE" dirty="0"/>
              <a:t>kontaktinformation e.d.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550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12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Text/namn på talare </a:t>
            </a:r>
          </a:p>
          <a:p>
            <a:r>
              <a:rPr lang="sv-SE" dirty="0"/>
              <a:t>kontaktinformation e.d.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kolumner text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  <p:sp>
        <p:nvSpPr>
          <p:cNvPr id="8" name="Platshållare för innehåll 5"/>
          <p:cNvSpPr>
            <a:spLocks noGrp="1"/>
          </p:cNvSpPr>
          <p:nvPr>
            <p:ph sz="quarter" idx="10"/>
          </p:nvPr>
        </p:nvSpPr>
        <p:spPr>
          <a:xfrm>
            <a:off x="401216" y="1258888"/>
            <a:ext cx="3974842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innehåll 5"/>
          <p:cNvSpPr>
            <a:spLocks noGrp="1"/>
          </p:cNvSpPr>
          <p:nvPr>
            <p:ph sz="quarter" idx="11"/>
          </p:nvPr>
        </p:nvSpPr>
        <p:spPr>
          <a:xfrm>
            <a:off x="4785988" y="1258142"/>
            <a:ext cx="4104000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5661662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kolumner text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  <p:sp>
        <p:nvSpPr>
          <p:cNvPr id="11" name="Platshållare för innehåll 5"/>
          <p:cNvSpPr>
            <a:spLocks noGrp="1"/>
          </p:cNvSpPr>
          <p:nvPr>
            <p:ph sz="quarter" idx="10"/>
          </p:nvPr>
        </p:nvSpPr>
        <p:spPr>
          <a:xfrm>
            <a:off x="401216" y="1258888"/>
            <a:ext cx="3974842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1"/>
          </p:nvPr>
        </p:nvSpPr>
        <p:spPr>
          <a:xfrm>
            <a:off x="4785988" y="1258142"/>
            <a:ext cx="4104000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96099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kolumner text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  <p:sp>
        <p:nvSpPr>
          <p:cNvPr id="11" name="Platshållare för innehåll 5"/>
          <p:cNvSpPr>
            <a:spLocks noGrp="1"/>
          </p:cNvSpPr>
          <p:nvPr>
            <p:ph sz="quarter" idx="10"/>
          </p:nvPr>
        </p:nvSpPr>
        <p:spPr>
          <a:xfrm>
            <a:off x="401216" y="1258888"/>
            <a:ext cx="3974842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1"/>
          </p:nvPr>
        </p:nvSpPr>
        <p:spPr>
          <a:xfrm>
            <a:off x="4785988" y="1258142"/>
            <a:ext cx="4104000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638745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kolumner text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  <p:sp>
        <p:nvSpPr>
          <p:cNvPr id="5" name="Platshållare för innehåll 5"/>
          <p:cNvSpPr>
            <a:spLocks noGrp="1"/>
          </p:cNvSpPr>
          <p:nvPr>
            <p:ph sz="quarter" idx="10"/>
          </p:nvPr>
        </p:nvSpPr>
        <p:spPr>
          <a:xfrm>
            <a:off x="401216" y="1258888"/>
            <a:ext cx="3974842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innehåll 5"/>
          <p:cNvSpPr>
            <a:spLocks noGrp="1"/>
          </p:cNvSpPr>
          <p:nvPr>
            <p:ph sz="quarter" idx="11"/>
          </p:nvPr>
        </p:nvSpPr>
        <p:spPr>
          <a:xfrm>
            <a:off x="4785988" y="1258142"/>
            <a:ext cx="4104000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kel bild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  <p:sp>
        <p:nvSpPr>
          <p:cNvPr id="4" name="Platshållare för bild 3"/>
          <p:cNvSpPr>
            <a:spLocks noGrp="1"/>
          </p:cNvSpPr>
          <p:nvPr>
            <p:ph type="pic" sz="quarter" idx="10"/>
          </p:nvPr>
        </p:nvSpPr>
        <p:spPr>
          <a:xfrm>
            <a:off x="391886" y="877077"/>
            <a:ext cx="8285583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94399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Presentationens</a:t>
            </a:r>
            <a:br>
              <a:rPr lang="sv-SE" dirty="0"/>
            </a:br>
            <a:r>
              <a:rPr lang="sv-SE" dirty="0"/>
              <a:t>titel/rubrik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Underrubrik/namn på talare e.d.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4" t="17347" r="5690" b="16077"/>
          <a:stretch/>
        </p:blipFill>
        <p:spPr>
          <a:xfrm>
            <a:off x="399600" y="5929200"/>
            <a:ext cx="2368800" cy="61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50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kel bild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  <p:sp>
        <p:nvSpPr>
          <p:cNvPr id="6" name="Platshållare för bild 3"/>
          <p:cNvSpPr>
            <a:spLocks noGrp="1"/>
          </p:cNvSpPr>
          <p:nvPr>
            <p:ph type="pic" sz="quarter" idx="10"/>
          </p:nvPr>
        </p:nvSpPr>
        <p:spPr>
          <a:xfrm>
            <a:off x="391886" y="877077"/>
            <a:ext cx="8285583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3612776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kel bild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  <p:sp>
        <p:nvSpPr>
          <p:cNvPr id="6" name="Platshållare för bild 3"/>
          <p:cNvSpPr>
            <a:spLocks noGrp="1"/>
          </p:cNvSpPr>
          <p:nvPr>
            <p:ph type="pic" sz="quarter" idx="10"/>
          </p:nvPr>
        </p:nvSpPr>
        <p:spPr>
          <a:xfrm>
            <a:off x="391886" y="877077"/>
            <a:ext cx="8285583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111933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kel bild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  <p:sp>
        <p:nvSpPr>
          <p:cNvPr id="6" name="Platshållare för bild 3"/>
          <p:cNvSpPr>
            <a:spLocks noGrp="1"/>
          </p:cNvSpPr>
          <p:nvPr>
            <p:ph type="pic" sz="quarter" idx="10"/>
          </p:nvPr>
        </p:nvSpPr>
        <p:spPr>
          <a:xfrm>
            <a:off x="391886" y="877077"/>
            <a:ext cx="8285583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Presentationens</a:t>
            </a:r>
            <a:br>
              <a:rPr lang="sv-SE" dirty="0"/>
            </a:br>
            <a:r>
              <a:rPr lang="sv-SE" dirty="0"/>
              <a:t>titel/rubrik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Underrubrik/namn på talare e.d.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4" t="17347" r="5690" b="16077"/>
          <a:stretch/>
        </p:blipFill>
        <p:spPr>
          <a:xfrm>
            <a:off x="399600" y="5929200"/>
            <a:ext cx="2368800" cy="61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9703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Presentationens</a:t>
            </a:r>
            <a:br>
              <a:rPr lang="sv-SE" dirty="0"/>
            </a:br>
            <a:r>
              <a:rPr lang="sv-SE" dirty="0"/>
              <a:t>titel/rubrik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Underrubrik/namn på talare e.d.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4" t="17347" r="5690" b="16077"/>
          <a:stretch/>
        </p:blipFill>
        <p:spPr>
          <a:xfrm>
            <a:off x="399600" y="5929200"/>
            <a:ext cx="2368800" cy="61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4218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Presentationens</a:t>
            </a:r>
            <a:br>
              <a:rPr lang="sv-SE" dirty="0"/>
            </a:br>
            <a:r>
              <a:rPr lang="sv-SE" dirty="0"/>
              <a:t>titel/rubrik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Underrubrik/namn på talare e.d.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4" t="17347" r="5690" b="16077"/>
          <a:stretch/>
        </p:blipFill>
        <p:spPr>
          <a:xfrm>
            <a:off x="399600" y="5929200"/>
            <a:ext cx="2368800" cy="61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0327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Presentationens</a:t>
            </a:r>
            <a:br>
              <a:rPr lang="sv-SE" dirty="0"/>
            </a:br>
            <a:r>
              <a:rPr lang="sv-SE" dirty="0"/>
              <a:t>titel/rubrik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Underrubrik/namn på talare e.d.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4" t="17347" r="5690" b="16077"/>
          <a:stretch/>
        </p:blipFill>
        <p:spPr>
          <a:xfrm>
            <a:off x="399600" y="5929200"/>
            <a:ext cx="2368800" cy="61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314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77749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7082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35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371600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6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Presentationens</a:t>
            </a:r>
            <a:br>
              <a:rPr lang="sv-SE" dirty="0"/>
            </a:br>
            <a:r>
              <a:rPr lang="sv-SE" dirty="0"/>
              <a:t>titel/rubrik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Underrubrik/namn på talare e.d.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4" t="17347" r="5690" b="16077"/>
          <a:stretch/>
        </p:blipFill>
        <p:spPr>
          <a:xfrm>
            <a:off x="399600" y="5929200"/>
            <a:ext cx="2368800" cy="61794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02203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svart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2253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Namn på nästa avsnitt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Innehåll/underrubriker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6" name="Rak 5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282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Namn på nästa avsnitt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Innehåll/underrubriker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6" name="Rak 5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8830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Namn på nästa avsnitt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Innehåll/underrubriker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6" name="Rak 5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5043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-138544"/>
            <a:ext cx="9217891" cy="70704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Namn på nästa avsnitt</a:t>
            </a:r>
          </a:p>
        </p:txBody>
      </p:sp>
      <p:sp>
        <p:nvSpPr>
          <p:cNvPr id="8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Innehåll/underrubriker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2571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Namn på nästa avsnitt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2"/>
            <a:ext cx="6400800" cy="1175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Innehåll/underrubriker </a:t>
            </a:r>
            <a:r>
              <a:rPr lang="sv-SE" dirty="0" err="1"/>
              <a:t>etc</a:t>
            </a:r>
            <a:endParaRPr lang="sv-SE" dirty="0"/>
          </a:p>
        </p:txBody>
      </p:sp>
      <p:cxnSp>
        <p:nvCxnSpPr>
          <p:cNvPr id="7" name="Rak 6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88140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Socialantropologi 3, HT 2019, Göran Lindgren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5103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Socialantropologi 3, HT 2019, Göran Lindgren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83" y="6142849"/>
            <a:ext cx="1701429" cy="58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25290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Socialantropologi 3, HT 2019, Göran Lindgren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65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23420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sv-SE"/>
              <a:t>Klicka på ikonen för att lägga till ett diagram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Socialantropologi 3, HT 2019, Göran Lindgren</a:t>
            </a:r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79362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kolumn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Socialantropologi 3, HT 2019, Göran Lindgren</a:t>
            </a:r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7106895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kel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Rak 8"/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Socialantropologi 3, HT 2019, Göran Lindgren</a:t>
            </a:r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" y="6141600"/>
            <a:ext cx="1702800" cy="586784"/>
          </a:xfrm>
          <a:prstGeom prst="rect">
            <a:avLst/>
          </a:prstGeom>
        </p:spPr>
      </p:pic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85381963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Text/namn på talare </a:t>
            </a:r>
          </a:p>
          <a:p>
            <a:r>
              <a:rPr lang="sv-SE" dirty="0"/>
              <a:t>kontaktinformation e.d.</a:t>
            </a:r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61878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7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Text/namn på talare </a:t>
            </a:r>
          </a:p>
          <a:p>
            <a:r>
              <a:rPr lang="sv-SE" dirty="0"/>
              <a:t>kontaktinformation e.d.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42331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7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Text/namn på talare </a:t>
            </a:r>
          </a:p>
          <a:p>
            <a:r>
              <a:rPr lang="sv-SE" dirty="0"/>
              <a:t>kontaktinformation e.d.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09977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 userDrawn="1"/>
        </p:nvSpPr>
        <p:spPr>
          <a:xfrm>
            <a:off x="1818137" y="3670051"/>
            <a:ext cx="5527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err="1">
                <a:solidFill>
                  <a:schemeClr val="bg1"/>
                </a:solidFill>
              </a:rPr>
              <a:t>www.liu.se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12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1320800" y="1814513"/>
            <a:ext cx="6651538" cy="12303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Text/namn på talare </a:t>
            </a:r>
          </a:p>
          <a:p>
            <a:r>
              <a:rPr lang="sv-SE" dirty="0"/>
              <a:t>kontaktinformation e.d.</a:t>
            </a: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9159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kolumner text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  <p:sp>
        <p:nvSpPr>
          <p:cNvPr id="8" name="Platshållare för innehåll 5"/>
          <p:cNvSpPr>
            <a:spLocks noGrp="1"/>
          </p:cNvSpPr>
          <p:nvPr>
            <p:ph sz="quarter" idx="10"/>
          </p:nvPr>
        </p:nvSpPr>
        <p:spPr>
          <a:xfrm>
            <a:off x="401216" y="1258888"/>
            <a:ext cx="3974842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innehåll 5"/>
          <p:cNvSpPr>
            <a:spLocks noGrp="1"/>
          </p:cNvSpPr>
          <p:nvPr>
            <p:ph sz="quarter" idx="11"/>
          </p:nvPr>
        </p:nvSpPr>
        <p:spPr>
          <a:xfrm>
            <a:off x="4785988" y="1258142"/>
            <a:ext cx="4104000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7427023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kolumner text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  <p:sp>
        <p:nvSpPr>
          <p:cNvPr id="11" name="Platshållare för innehåll 5"/>
          <p:cNvSpPr>
            <a:spLocks noGrp="1"/>
          </p:cNvSpPr>
          <p:nvPr>
            <p:ph sz="quarter" idx="10"/>
          </p:nvPr>
        </p:nvSpPr>
        <p:spPr>
          <a:xfrm>
            <a:off x="401216" y="1258888"/>
            <a:ext cx="3974842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1"/>
          </p:nvPr>
        </p:nvSpPr>
        <p:spPr>
          <a:xfrm>
            <a:off x="4785988" y="1258142"/>
            <a:ext cx="4104000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15283022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kolumner text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  <p:sp>
        <p:nvSpPr>
          <p:cNvPr id="11" name="Platshållare för innehåll 5"/>
          <p:cNvSpPr>
            <a:spLocks noGrp="1"/>
          </p:cNvSpPr>
          <p:nvPr>
            <p:ph sz="quarter" idx="10"/>
          </p:nvPr>
        </p:nvSpPr>
        <p:spPr>
          <a:xfrm>
            <a:off x="401216" y="1258888"/>
            <a:ext cx="3974842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1"/>
          </p:nvPr>
        </p:nvSpPr>
        <p:spPr>
          <a:xfrm>
            <a:off x="4785988" y="1258142"/>
            <a:ext cx="4104000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56089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408936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kolumner text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  <p:sp>
        <p:nvSpPr>
          <p:cNvPr id="5" name="Platshållare för innehåll 5"/>
          <p:cNvSpPr>
            <a:spLocks noGrp="1"/>
          </p:cNvSpPr>
          <p:nvPr>
            <p:ph sz="quarter" idx="10"/>
          </p:nvPr>
        </p:nvSpPr>
        <p:spPr>
          <a:xfrm>
            <a:off x="401216" y="1258888"/>
            <a:ext cx="3974842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innehåll 5"/>
          <p:cNvSpPr>
            <a:spLocks noGrp="1"/>
          </p:cNvSpPr>
          <p:nvPr>
            <p:ph sz="quarter" idx="11"/>
          </p:nvPr>
        </p:nvSpPr>
        <p:spPr>
          <a:xfrm>
            <a:off x="4785988" y="1258142"/>
            <a:ext cx="4104000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2697538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kel bild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  <p:sp>
        <p:nvSpPr>
          <p:cNvPr id="4" name="Platshållare för bild 3"/>
          <p:cNvSpPr>
            <a:spLocks noGrp="1"/>
          </p:cNvSpPr>
          <p:nvPr>
            <p:ph type="pic" sz="quarter" idx="10"/>
          </p:nvPr>
        </p:nvSpPr>
        <p:spPr>
          <a:xfrm>
            <a:off x="391886" y="877077"/>
            <a:ext cx="8285583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61541775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kel bild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  <p:sp>
        <p:nvSpPr>
          <p:cNvPr id="6" name="Platshållare för bild 3"/>
          <p:cNvSpPr>
            <a:spLocks noGrp="1"/>
          </p:cNvSpPr>
          <p:nvPr>
            <p:ph type="pic" sz="quarter" idx="10"/>
          </p:nvPr>
        </p:nvSpPr>
        <p:spPr>
          <a:xfrm>
            <a:off x="391886" y="877077"/>
            <a:ext cx="8285583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09965686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kel bild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  <p:sp>
        <p:nvSpPr>
          <p:cNvPr id="6" name="Platshållare för bild 3"/>
          <p:cNvSpPr>
            <a:spLocks noGrp="1"/>
          </p:cNvSpPr>
          <p:nvPr>
            <p:ph type="pic" sz="quarter" idx="10"/>
          </p:nvPr>
        </p:nvSpPr>
        <p:spPr>
          <a:xfrm>
            <a:off x="391886" y="877077"/>
            <a:ext cx="8285583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79977962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kel bild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0" t="17966" r="6364" b="16111"/>
          <a:stretch/>
        </p:blipFill>
        <p:spPr>
          <a:xfrm>
            <a:off x="399600" y="5929200"/>
            <a:ext cx="2368800" cy="615035"/>
          </a:xfrm>
          <a:prstGeom prst="rect">
            <a:avLst/>
          </a:prstGeom>
        </p:spPr>
      </p:pic>
      <p:sp>
        <p:nvSpPr>
          <p:cNvPr id="6" name="Platshållare för bild 3"/>
          <p:cNvSpPr>
            <a:spLocks noGrp="1"/>
          </p:cNvSpPr>
          <p:nvPr>
            <p:ph type="pic" sz="quarter" idx="10"/>
          </p:nvPr>
        </p:nvSpPr>
        <p:spPr>
          <a:xfrm>
            <a:off x="391886" y="877077"/>
            <a:ext cx="8285583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47519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12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120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svart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slideLayout" Target="../slideLayouts/slideLayout50.xml"/><Relationship Id="rId26" Type="http://schemas.openxmlformats.org/officeDocument/2006/relationships/slideLayout" Target="../slideLayouts/slideLayout58.xml"/><Relationship Id="rId3" Type="http://schemas.openxmlformats.org/officeDocument/2006/relationships/slideLayout" Target="../slideLayouts/slideLayout35.xml"/><Relationship Id="rId21" Type="http://schemas.openxmlformats.org/officeDocument/2006/relationships/slideLayout" Target="../slideLayouts/slideLayout53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slideLayout" Target="../slideLayouts/slideLayout49.xml"/><Relationship Id="rId25" Type="http://schemas.openxmlformats.org/officeDocument/2006/relationships/slideLayout" Target="../slideLayouts/slideLayout57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20" Type="http://schemas.openxmlformats.org/officeDocument/2006/relationships/slideLayout" Target="../slideLayouts/slideLayout52.xml"/><Relationship Id="rId29" Type="http://schemas.openxmlformats.org/officeDocument/2006/relationships/slideLayout" Target="../slideLayouts/slideLayout61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24" Type="http://schemas.openxmlformats.org/officeDocument/2006/relationships/slideLayout" Target="../slideLayouts/slideLayout56.xml"/><Relationship Id="rId32" Type="http://schemas.openxmlformats.org/officeDocument/2006/relationships/slideLayout" Target="../slideLayouts/slideLayout64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23" Type="http://schemas.openxmlformats.org/officeDocument/2006/relationships/slideLayout" Target="../slideLayouts/slideLayout55.xml"/><Relationship Id="rId28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42.xml"/><Relationship Id="rId19" Type="http://schemas.openxmlformats.org/officeDocument/2006/relationships/slideLayout" Target="../slideLayouts/slideLayout51.xml"/><Relationship Id="rId31" Type="http://schemas.openxmlformats.org/officeDocument/2006/relationships/slideLayout" Target="../slideLayouts/slideLayout63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Relationship Id="rId22" Type="http://schemas.openxmlformats.org/officeDocument/2006/relationships/slideLayout" Target="../slideLayouts/slideLayout54.xml"/><Relationship Id="rId27" Type="http://schemas.openxmlformats.org/officeDocument/2006/relationships/slideLayout" Target="../slideLayouts/slideLayout59.xml"/><Relationship Id="rId30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09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5" r:id="rId3"/>
    <p:sldLayoutId id="2147483708" r:id="rId4"/>
    <p:sldLayoutId id="2147483668" r:id="rId5"/>
    <p:sldLayoutId id="2147483669" r:id="rId6"/>
    <p:sldLayoutId id="2147483670" r:id="rId7"/>
    <p:sldLayoutId id="2147483671" r:id="rId8"/>
    <p:sldLayoutId id="2147483709" r:id="rId9"/>
    <p:sldLayoutId id="2147483674" r:id="rId10"/>
    <p:sldLayoutId id="2147483675" r:id="rId11"/>
    <p:sldLayoutId id="2147483676" r:id="rId12"/>
    <p:sldLayoutId id="2147483687" r:id="rId13"/>
    <p:sldLayoutId id="2147483677" r:id="rId14"/>
    <p:sldLayoutId id="2147483673" r:id="rId15"/>
    <p:sldLayoutId id="2147483660" r:id="rId16"/>
    <p:sldLayoutId id="2147483661" r:id="rId17"/>
    <p:sldLayoutId id="2147483663" r:id="rId18"/>
    <p:sldLayoutId id="2147483700" r:id="rId19"/>
    <p:sldLayoutId id="2147483707" r:id="rId20"/>
    <p:sldLayoutId id="2147483662" r:id="rId21"/>
    <p:sldLayoutId id="2147483666" r:id="rId22"/>
    <p:sldLayoutId id="2147483667" r:id="rId23"/>
    <p:sldLayoutId id="2147483710" r:id="rId24"/>
    <p:sldLayoutId id="2147483694" r:id="rId25"/>
    <p:sldLayoutId id="2147483696" r:id="rId26"/>
    <p:sldLayoutId id="2147483698" r:id="rId27"/>
    <p:sldLayoutId id="2147483711" r:id="rId28"/>
    <p:sldLayoutId id="2147483701" r:id="rId29"/>
    <p:sldLayoutId id="2147483703" r:id="rId30"/>
    <p:sldLayoutId id="2147483705" r:id="rId31"/>
    <p:sldLayoutId id="2147483712" r:id="rId3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21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  <p:sldLayoutId id="2147483731" r:id="rId18"/>
    <p:sldLayoutId id="2147483732" r:id="rId19"/>
    <p:sldLayoutId id="2147483733" r:id="rId20"/>
    <p:sldLayoutId id="2147483734" r:id="rId21"/>
    <p:sldLayoutId id="2147483735" r:id="rId22"/>
    <p:sldLayoutId id="2147483736" r:id="rId23"/>
    <p:sldLayoutId id="2147483737" r:id="rId24"/>
    <p:sldLayoutId id="2147483738" r:id="rId25"/>
    <p:sldLayoutId id="2147483739" r:id="rId26"/>
    <p:sldLayoutId id="2147483740" r:id="rId27"/>
    <p:sldLayoutId id="2147483741" r:id="rId28"/>
    <p:sldLayoutId id="2147483742" r:id="rId29"/>
    <p:sldLayoutId id="2147483743" r:id="rId30"/>
    <p:sldLayoutId id="2147483744" r:id="rId31"/>
    <p:sldLayoutId id="2147483745" r:id="rId3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oran.lindgren@liu.s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u.se/biblioteket" TargetMode="External"/><Relationship Id="rId2" Type="http://schemas.openxmlformats.org/officeDocument/2006/relationships/hyperlink" Target="mailto:goran.lindgren@liu.se" TargetMode="Externa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863194" y="1653235"/>
            <a:ext cx="7424927" cy="1629689"/>
          </a:xfrm>
        </p:spPr>
        <p:txBody>
          <a:bodyPr>
            <a:noAutofit/>
          </a:bodyPr>
          <a:lstStyle/>
          <a:p>
            <a:pPr algn="ctr"/>
            <a:r>
              <a:rPr lang="sv-SE" sz="5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Informationssökning</a:t>
            </a:r>
            <a:br>
              <a:rPr lang="sv-SE" sz="5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Socialantropologi 3,</a:t>
            </a:r>
            <a:r>
              <a:rPr lang="sv-SE" sz="5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v-SE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 2019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63194" y="3862426"/>
            <a:ext cx="7860477" cy="1992684"/>
          </a:xfrm>
        </p:spPr>
        <p:txBody>
          <a:bodyPr>
            <a:normAutofit/>
          </a:bodyPr>
          <a:lstStyle/>
          <a:p>
            <a:pPr algn="ctr"/>
            <a:r>
              <a:rPr lang="sv-SE" dirty="0"/>
              <a:t>Göran Lindgren, </a:t>
            </a:r>
            <a:r>
              <a:rPr lang="sv-SE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goran.lindgren@liu.se</a:t>
            </a:r>
            <a:br>
              <a:rPr lang="sv-SE" dirty="0"/>
            </a:br>
            <a:r>
              <a:rPr lang="sv-SE" dirty="0"/>
              <a:t>www.liu.se/biblioteket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0"/>
          </p:nvPr>
        </p:nvSpPr>
        <p:spPr>
          <a:xfrm>
            <a:off x="169607" y="235974"/>
            <a:ext cx="8856406" cy="3406996"/>
          </a:xfrm>
        </p:spPr>
        <p:txBody>
          <a:bodyPr>
            <a:normAutofit/>
          </a:bodyPr>
          <a:lstStyle/>
          <a:p>
            <a:r>
              <a:rPr lang="sv-SE" sz="8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Tack!</a:t>
            </a:r>
          </a:p>
          <a:p>
            <a:r>
              <a:rPr lang="sv-SE" dirty="0"/>
              <a:t>Göran Lindgren, </a:t>
            </a:r>
            <a:r>
              <a:rPr lang="sv-SE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goran.lindgren@liu.se</a:t>
            </a:r>
            <a:br>
              <a:rPr lang="sv-SE" dirty="0"/>
            </a:br>
            <a:r>
              <a:rPr lang="sv-SE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www.liu.se/biblioteket</a:t>
            </a:r>
            <a:br>
              <a:rPr lang="sv-SE" dirty="0"/>
            </a:br>
            <a:r>
              <a:rPr lang="sv-SE" dirty="0"/>
              <a:t>biblioteket@liu.se</a:t>
            </a:r>
          </a:p>
          <a:p>
            <a:endParaRPr lang="sv-S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217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0FCF1-05CF-4DA1-B843-67BE2E94A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724017"/>
            <a:ext cx="7737588" cy="831131"/>
          </a:xfrm>
        </p:spPr>
        <p:txBody>
          <a:bodyPr/>
          <a:lstStyle/>
          <a:p>
            <a:pPr algn="ctr"/>
            <a:r>
              <a:rPr lang="sv-S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Målsättning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FE20B7A-84CE-412B-BDC4-FF0325039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D3238B0-9921-4673-8EB3-6774A0163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9910D1D-B103-463E-9098-386372CEA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Socialantropologi 3, HT 2019, Göran Lindgren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8CEF29F-2BBD-4C8D-924B-DD7A5B9637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555148"/>
            <a:ext cx="7737587" cy="4341497"/>
          </a:xfrm>
        </p:spPr>
        <p:txBody>
          <a:bodyPr/>
          <a:lstStyle/>
          <a:p>
            <a:pPr marL="0" indent="0" algn="ctr">
              <a:buNone/>
            </a:pPr>
            <a:r>
              <a:rPr lang="sv-SE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Efter dagens pass ska ni ha fått </a:t>
            </a:r>
            <a:br>
              <a:rPr lang="sv-SE"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 </a:t>
            </a:r>
            <a:r>
              <a:rPr lang="sv-SE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om: </a:t>
            </a:r>
            <a:br>
              <a:rPr lang="sv-S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sv-S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sv-S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sv-S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sökteknik och sökstrategier</a:t>
            </a:r>
          </a:p>
          <a:p>
            <a:pPr algn="ctr"/>
            <a:r>
              <a:rPr lang="sv-S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introduktion till </a:t>
            </a:r>
            <a:r>
              <a:rPr lang="sv-SE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EndNote</a:t>
            </a:r>
            <a:endParaRPr lang="sv-S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sv-S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89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282432B-0EEC-440A-A177-AE69502D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465383F-508D-4F4C-9188-A43F02A2B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E234F66-8BA0-4E67-BEF8-AA7FDC47F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Socialantropologi 3, HT 2019, Göran Lindgren</a:t>
            </a:r>
            <a:endParaRPr lang="sv-SE" dirty="0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8FA2EDC4-FAD9-483A-AA54-D7E27D3FC3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B1E3E77C-53BA-49E4-8D20-D70B64D5E0C7}"/>
              </a:ext>
            </a:extLst>
          </p:cNvPr>
          <p:cNvSpPr/>
          <p:nvPr/>
        </p:nvSpPr>
        <p:spPr>
          <a:xfrm>
            <a:off x="2472538" y="877077"/>
            <a:ext cx="3760012" cy="921265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3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Söktekniker</a:t>
            </a:r>
          </a:p>
        </p:txBody>
      </p:sp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7E6A9B94-423E-4DEE-B193-53999F229961}"/>
              </a:ext>
            </a:extLst>
          </p:cNvPr>
          <p:cNvSpPr/>
          <p:nvPr/>
        </p:nvSpPr>
        <p:spPr>
          <a:xfrm>
            <a:off x="718457" y="2049079"/>
            <a:ext cx="2669601" cy="1127511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Frassökning</a:t>
            </a:r>
            <a:br>
              <a:rPr lang="sv-SE" sz="3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 relations</a:t>
            </a:r>
            <a:b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”social relations”</a:t>
            </a:r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62D42F87-8E07-4D37-83A3-3C2FD04825EC}"/>
              </a:ext>
            </a:extLst>
          </p:cNvPr>
          <p:cNvSpPr/>
          <p:nvPr/>
        </p:nvSpPr>
        <p:spPr>
          <a:xfrm>
            <a:off x="681135" y="3731949"/>
            <a:ext cx="2443277" cy="1214323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Trunkering</a:t>
            </a:r>
            <a:br>
              <a:rPr lang="sv-SE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communication</a:t>
            </a:r>
            <a:b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communicat</a:t>
            </a: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</a:t>
            </a:r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5D0B2B73-0F89-4893-A930-6402068C7B7D}"/>
              </a:ext>
            </a:extLst>
          </p:cNvPr>
          <p:cNvSpPr/>
          <p:nvPr/>
        </p:nvSpPr>
        <p:spPr>
          <a:xfrm>
            <a:off x="3994099" y="2011680"/>
            <a:ext cx="4367175" cy="1417320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Booleska operatorer</a:t>
            </a:r>
            <a:br>
              <a:rPr lang="sv-SE" sz="3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</a:t>
            </a: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: </a:t>
            </a:r>
            <a:r>
              <a:rPr lang="sv-SE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guanxi</a:t>
            </a: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v-SE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business</a:t>
            </a:r>
            <a:endParaRPr lang="sv-SE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sv-SE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</a:t>
            </a: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: </a:t>
            </a:r>
            <a:r>
              <a:rPr lang="sv-SE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guanxi</a:t>
            </a: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OR ”social relations”</a:t>
            </a:r>
            <a:b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</a:t>
            </a: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: </a:t>
            </a:r>
            <a:r>
              <a:rPr lang="sv-SE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guanxi</a:t>
            </a: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NOT business</a:t>
            </a:r>
          </a:p>
        </p:txBody>
      </p:sp>
      <p:sp>
        <p:nvSpPr>
          <p:cNvPr id="12" name="Rektangel: rundade hörn 11">
            <a:extLst>
              <a:ext uri="{FF2B5EF4-FFF2-40B4-BE49-F238E27FC236}">
                <a16:creationId xmlns:a16="http://schemas.microsoft.com/office/drawing/2014/main" id="{5BA79F34-96A2-4D6D-B560-8CAFB1F74692}"/>
              </a:ext>
            </a:extLst>
          </p:cNvPr>
          <p:cNvSpPr/>
          <p:nvPr/>
        </p:nvSpPr>
        <p:spPr>
          <a:xfrm>
            <a:off x="3302493" y="3731949"/>
            <a:ext cx="5058781" cy="1214323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Parenteser</a:t>
            </a:r>
            <a:br>
              <a:rPr lang="sv-SE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”social relations” OR </a:t>
            </a:r>
            <a:r>
              <a:rPr lang="sv-SE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guanxi</a:t>
            </a: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chin*</a:t>
            </a:r>
            <a:b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(”social relations” OR </a:t>
            </a:r>
            <a:r>
              <a:rPr lang="sv-SE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guanxi</a:t>
            </a: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AND chin*</a:t>
            </a:r>
          </a:p>
        </p:txBody>
      </p:sp>
    </p:spTree>
    <p:extLst>
      <p:ext uri="{BB962C8B-B14F-4D97-AF65-F5344CB8AC3E}">
        <p14:creationId xmlns:p14="http://schemas.microsoft.com/office/powerpoint/2010/main" val="4123780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D5F8010-DF4E-4CC6-9FB0-AA36F11BE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A6F1B4F-5952-47FA-B34E-992F6261B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A09CE1E-1C67-4037-94FE-DBFD1E396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Socialantropologi 3, HT 2019, Göran Lindgren</a:t>
            </a:r>
            <a:endParaRPr lang="sv-SE" dirty="0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F161CF7B-1BD7-41F5-94E2-AA66271B27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82726" y="941920"/>
            <a:ext cx="7744408" cy="4898571"/>
          </a:xfrm>
        </p:spPr>
      </p:sp>
      <p:sp>
        <p:nvSpPr>
          <p:cNvPr id="8" name="Rulle: vågrät 7">
            <a:extLst>
              <a:ext uri="{FF2B5EF4-FFF2-40B4-BE49-F238E27FC236}">
                <a16:creationId xmlns:a16="http://schemas.microsoft.com/office/drawing/2014/main" id="{4029A587-41AC-4B96-B654-6B2FE4B00D26}"/>
              </a:ext>
            </a:extLst>
          </p:cNvPr>
          <p:cNvSpPr/>
          <p:nvPr/>
        </p:nvSpPr>
        <p:spPr>
          <a:xfrm>
            <a:off x="2713938" y="790769"/>
            <a:ext cx="3562503" cy="1075335"/>
          </a:xfrm>
          <a:prstGeom prst="horizontalScroll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 ska man söka efter information?</a:t>
            </a: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C91A074A-9716-4A47-A906-B58B0B7755AF}"/>
              </a:ext>
            </a:extLst>
          </p:cNvPr>
          <p:cNvSpPr/>
          <p:nvPr/>
        </p:nvSpPr>
        <p:spPr>
          <a:xfrm>
            <a:off x="782726" y="1966525"/>
            <a:ext cx="2567635" cy="888937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Fria resurser…</a:t>
            </a:r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E6B5FA33-06E1-4C80-9ED7-B5ED94EDC4C5}"/>
              </a:ext>
            </a:extLst>
          </p:cNvPr>
          <p:cNvSpPr/>
          <p:nvPr/>
        </p:nvSpPr>
        <p:spPr>
          <a:xfrm>
            <a:off x="5032859" y="1957031"/>
            <a:ext cx="3483185" cy="917866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…bibliotekets resurser?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F148746-86BE-4981-A333-609DF559E80E}"/>
              </a:ext>
            </a:extLst>
          </p:cNvPr>
          <p:cNvSpPr/>
          <p:nvPr/>
        </p:nvSpPr>
        <p:spPr>
          <a:xfrm>
            <a:off x="3736292" y="2181684"/>
            <a:ext cx="877824" cy="41696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eller</a:t>
            </a:r>
          </a:p>
        </p:txBody>
      </p:sp>
      <p:sp>
        <p:nvSpPr>
          <p:cNvPr id="12" name="Rektangel: rundade hörn 11">
            <a:extLst>
              <a:ext uri="{FF2B5EF4-FFF2-40B4-BE49-F238E27FC236}">
                <a16:creationId xmlns:a16="http://schemas.microsoft.com/office/drawing/2014/main" id="{8D47CA73-AA98-4364-84BB-F3958B01984A}"/>
              </a:ext>
            </a:extLst>
          </p:cNvPr>
          <p:cNvSpPr/>
          <p:nvPr/>
        </p:nvSpPr>
        <p:spPr>
          <a:xfrm>
            <a:off x="1477669" y="3323284"/>
            <a:ext cx="1046074" cy="504749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Google</a:t>
            </a:r>
          </a:p>
        </p:txBody>
      </p:sp>
      <p:sp>
        <p:nvSpPr>
          <p:cNvPr id="14" name="Rektangel: rundade hörn 13">
            <a:extLst>
              <a:ext uri="{FF2B5EF4-FFF2-40B4-BE49-F238E27FC236}">
                <a16:creationId xmlns:a16="http://schemas.microsoft.com/office/drawing/2014/main" id="{52E4A938-E684-4B2D-B3FE-859558546F40}"/>
              </a:ext>
            </a:extLst>
          </p:cNvPr>
          <p:cNvSpPr/>
          <p:nvPr/>
        </p:nvSpPr>
        <p:spPr>
          <a:xfrm>
            <a:off x="1287474" y="4295856"/>
            <a:ext cx="1426464" cy="688656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Google </a:t>
            </a:r>
            <a:r>
              <a:rPr lang="sv-SE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scholar</a:t>
            </a:r>
            <a:endParaRPr lang="sv-SE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Rektangel: rundade hörn 14">
            <a:extLst>
              <a:ext uri="{FF2B5EF4-FFF2-40B4-BE49-F238E27FC236}">
                <a16:creationId xmlns:a16="http://schemas.microsoft.com/office/drawing/2014/main" id="{7BF8A347-B816-408C-8B39-B5FCE727E684}"/>
              </a:ext>
            </a:extLst>
          </p:cNvPr>
          <p:cNvSpPr/>
          <p:nvPr/>
        </p:nvSpPr>
        <p:spPr>
          <a:xfrm>
            <a:off x="5388568" y="3045438"/>
            <a:ext cx="1426464" cy="504749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Unisearch</a:t>
            </a:r>
            <a:endParaRPr lang="sv-SE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Rektangel: rundade hörn 15">
            <a:extLst>
              <a:ext uri="{FF2B5EF4-FFF2-40B4-BE49-F238E27FC236}">
                <a16:creationId xmlns:a16="http://schemas.microsoft.com/office/drawing/2014/main" id="{6D84F7DF-B0F9-442A-AA7B-1BEDB64F6A2A}"/>
              </a:ext>
            </a:extLst>
          </p:cNvPr>
          <p:cNvSpPr/>
          <p:nvPr/>
        </p:nvSpPr>
        <p:spPr>
          <a:xfrm>
            <a:off x="7010636" y="3045437"/>
            <a:ext cx="1082650" cy="504749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Libris</a:t>
            </a:r>
          </a:p>
        </p:txBody>
      </p:sp>
      <p:sp>
        <p:nvSpPr>
          <p:cNvPr id="17" name="Rektangel: rundade hörn 16">
            <a:extLst>
              <a:ext uri="{FF2B5EF4-FFF2-40B4-BE49-F238E27FC236}">
                <a16:creationId xmlns:a16="http://schemas.microsoft.com/office/drawing/2014/main" id="{5AF34A8B-DF26-4342-963B-2FD82174C8ED}"/>
              </a:ext>
            </a:extLst>
          </p:cNvPr>
          <p:cNvSpPr/>
          <p:nvPr/>
        </p:nvSpPr>
        <p:spPr>
          <a:xfrm>
            <a:off x="5032859" y="3783692"/>
            <a:ext cx="1829580" cy="608102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Mediearkivet, Artikelsök</a:t>
            </a:r>
          </a:p>
        </p:txBody>
      </p:sp>
      <p:sp>
        <p:nvSpPr>
          <p:cNvPr id="18" name="Rektangel: rundade hörn 17">
            <a:extLst>
              <a:ext uri="{FF2B5EF4-FFF2-40B4-BE49-F238E27FC236}">
                <a16:creationId xmlns:a16="http://schemas.microsoft.com/office/drawing/2014/main" id="{0F381196-EE6C-4B92-AFDE-773A28D3E449}"/>
              </a:ext>
            </a:extLst>
          </p:cNvPr>
          <p:cNvSpPr/>
          <p:nvPr/>
        </p:nvSpPr>
        <p:spPr>
          <a:xfrm>
            <a:off x="7016578" y="3776403"/>
            <a:ext cx="1397203" cy="608102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DiVA</a:t>
            </a: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sv-SE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SwePub</a:t>
            </a:r>
            <a:endParaRPr lang="sv-SE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Rektangel: rundade hörn 18">
            <a:extLst>
              <a:ext uri="{FF2B5EF4-FFF2-40B4-BE49-F238E27FC236}">
                <a16:creationId xmlns:a16="http://schemas.microsoft.com/office/drawing/2014/main" id="{CE27E598-E208-4979-A334-DBB45B9339A1}"/>
              </a:ext>
            </a:extLst>
          </p:cNvPr>
          <p:cNvSpPr/>
          <p:nvPr/>
        </p:nvSpPr>
        <p:spPr>
          <a:xfrm>
            <a:off x="4634933" y="4589455"/>
            <a:ext cx="4279036" cy="752677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Scopus</a:t>
            </a: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sv-SE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Academic</a:t>
            </a: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v-SE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search</a:t>
            </a: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v-SE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complete</a:t>
            </a: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Web </a:t>
            </a:r>
            <a:r>
              <a:rPr lang="sv-SE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sv-SE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Science m </a:t>
            </a:r>
            <a:r>
              <a:rPr lang="sv-SE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fl</a:t>
            </a:r>
            <a:endParaRPr lang="sv-SE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ktangel: rundade hörn 1">
            <a:extLst>
              <a:ext uri="{FF2B5EF4-FFF2-40B4-BE49-F238E27FC236}">
                <a16:creationId xmlns:a16="http://schemas.microsoft.com/office/drawing/2014/main" id="{B2C18E60-7659-46D4-BC4A-08E0CF95EB3D}"/>
              </a:ext>
            </a:extLst>
          </p:cNvPr>
          <p:cNvSpPr/>
          <p:nvPr/>
        </p:nvSpPr>
        <p:spPr>
          <a:xfrm>
            <a:off x="5178725" y="5538528"/>
            <a:ext cx="3060427" cy="462515"/>
          </a:xfrm>
          <a:prstGeom prst="round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AnthroSource</a:t>
            </a:r>
            <a:endParaRPr lang="sv-SE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714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27CBA6C-DE54-416C-95DA-6E8E3AB20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1DF105EA-926C-4501-84CD-648A1700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E432E88-51C0-452F-A211-FE661A3D3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Socialantropologi 3, HT 2019, Göran Lindgren</a:t>
            </a:r>
            <a:endParaRPr lang="sv-SE" dirty="0"/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36AB811-829F-4920-A258-F0BECECA4C8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A9629299-14F7-4271-B9A5-7DB875276EF4}"/>
              </a:ext>
            </a:extLst>
          </p:cNvPr>
          <p:cNvSpPr/>
          <p:nvPr/>
        </p:nvSpPr>
        <p:spPr>
          <a:xfrm>
            <a:off x="2366094" y="708828"/>
            <a:ext cx="4374489" cy="1133856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Allt finns väl tillgängligt på </a:t>
            </a:r>
            <a:r>
              <a:rPr lang="sv-SE" sz="24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webben</a:t>
            </a:r>
            <a:r>
              <a:rPr lang="sv-SE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!?</a:t>
            </a:r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4C78773F-9B85-4BFC-B8F4-7E3AD16BAD2B}"/>
              </a:ext>
            </a:extLst>
          </p:cNvPr>
          <p:cNvSpPr/>
          <p:nvPr/>
        </p:nvSpPr>
        <p:spPr>
          <a:xfrm>
            <a:off x="681135" y="2049529"/>
            <a:ext cx="5980958" cy="1556865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 här finns </a:t>
            </a:r>
            <a:r>
              <a:rPr lang="sv-SE" sz="1400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</a:t>
            </a:r>
            <a:r>
              <a:rPr lang="sv-SE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fritt på webben</a:t>
            </a:r>
          </a:p>
          <a:p>
            <a:pPr marL="285750" indent="-285750">
              <a:buFontTx/>
              <a:buChar char="-"/>
            </a:pPr>
            <a:r>
              <a:rPr lang="sv-SE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e-böcker som </a:t>
            </a:r>
            <a:r>
              <a:rPr lang="sv-SE" sz="14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LiUB</a:t>
            </a:r>
            <a:r>
              <a:rPr lang="sv-SE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köpt tillgång till (100 000-tals)</a:t>
            </a:r>
          </a:p>
          <a:p>
            <a:pPr marL="285750" indent="-285750">
              <a:buFontTx/>
              <a:buChar char="-"/>
            </a:pPr>
            <a:r>
              <a:rPr lang="sv-SE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elektroniska artiklar som </a:t>
            </a:r>
            <a:r>
              <a:rPr lang="sv-SE" sz="14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LiUB</a:t>
            </a:r>
            <a:r>
              <a:rPr lang="sv-SE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köpt åtkomst till (miljontals)</a:t>
            </a:r>
          </a:p>
          <a:p>
            <a:pPr marL="285750" indent="-285750">
              <a:buFontTx/>
              <a:buChar char="-"/>
            </a:pPr>
            <a:r>
              <a:rPr lang="sv-SE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databaser som </a:t>
            </a:r>
            <a:r>
              <a:rPr lang="sv-SE" sz="140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LiUB</a:t>
            </a:r>
            <a:r>
              <a:rPr lang="sv-SE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köpt tillgång till (fler än 100)</a:t>
            </a:r>
          </a:p>
          <a:p>
            <a:pPr marL="285750" indent="-285750">
              <a:buFontTx/>
              <a:buChar char="-"/>
            </a:pPr>
            <a:r>
              <a:rPr lang="sv-SE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databasernas möjligheter att sortera ut granskat material, sökfinesser m.m.</a:t>
            </a:r>
            <a:endParaRPr lang="sv-SE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ektangel: rundade hörn 7">
            <a:extLst>
              <a:ext uri="{FF2B5EF4-FFF2-40B4-BE49-F238E27FC236}">
                <a16:creationId xmlns:a16="http://schemas.microsoft.com/office/drawing/2014/main" id="{928512A3-751A-484F-81BC-F8CDDE9E47E4}"/>
              </a:ext>
            </a:extLst>
          </p:cNvPr>
          <p:cNvSpPr/>
          <p:nvPr/>
        </p:nvSpPr>
        <p:spPr>
          <a:xfrm>
            <a:off x="2991918" y="3884371"/>
            <a:ext cx="5433626" cy="1556865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v-SE" sz="14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 här hittar du t.ex. på webben</a:t>
            </a:r>
          </a:p>
          <a:p>
            <a:pPr marL="285750" indent="-285750">
              <a:buFontTx/>
              <a:buChar char="-"/>
            </a:pPr>
            <a:r>
              <a:rPr lang="sv-SE" sz="14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Opublicerat material</a:t>
            </a:r>
          </a:p>
          <a:p>
            <a:pPr marL="285750" indent="-285750">
              <a:buFontTx/>
              <a:buChar char="-"/>
            </a:pPr>
            <a:r>
              <a:rPr lang="sv-SE" sz="14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Webbsidor (mer eller mindre seriösa och trovärdiga)</a:t>
            </a:r>
          </a:p>
          <a:p>
            <a:pPr marL="285750" indent="-285750">
              <a:buFontTx/>
              <a:buChar char="-"/>
            </a:pPr>
            <a:r>
              <a:rPr lang="sv-SE" sz="14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Fria artiklar och annat fritt material</a:t>
            </a:r>
          </a:p>
          <a:p>
            <a:r>
              <a:rPr lang="sv-SE" sz="1400" b="1" i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Relevansbedömning, källkritik m.m. får man själv lägga ner mycket mer arbete på!</a:t>
            </a:r>
            <a:endParaRPr lang="sv-SE" sz="1400" b="1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429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83992C0E-B053-4700-BDE9-D2DBAB6B7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5" y="690474"/>
            <a:ext cx="7737588" cy="831131"/>
          </a:xfrm>
        </p:spPr>
        <p:txBody>
          <a:bodyPr>
            <a:normAutofit fontScale="90000"/>
          </a:bodyPr>
          <a:lstStyle/>
          <a:p>
            <a:pPr algn="ctr"/>
            <a:r>
              <a:rPr lang="sv-SE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Gemensam övning – Förberedelser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61EF566-D77B-4E5E-BBF4-882E20594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7A0CFC6D-7A29-45A3-83A7-AC2440B5B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0A0AF5E-5E97-4D63-8DE7-29B735B0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Socialantropologi 3, HT 2019, Göran Lindgren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16F3498-6986-482A-9776-ED7C9E8C73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725561"/>
            <a:ext cx="7929153" cy="4171084"/>
          </a:xfrm>
        </p:spPr>
        <p:txBody>
          <a:bodyPr/>
          <a:lstStyle/>
          <a:p>
            <a:pPr marL="0" indent="0">
              <a:buNone/>
            </a:pPr>
            <a:r>
              <a:rPr lang="sv-S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Du ska göra en studie där du ska jämföra kvinnors villkor på arbetsmarknaden i Kina respektive Sverige i modern tid.</a:t>
            </a:r>
          </a:p>
          <a:p>
            <a:pPr marL="0" indent="0">
              <a:buNone/>
            </a:pPr>
            <a:endParaRPr lang="sv-S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sv-SE" sz="18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Vilka är de viktigaste aspekterna i din frågeställning?</a:t>
            </a:r>
            <a:br>
              <a:rPr lang="sv-SE" sz="18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sv-SE" sz="1400" dirty="0">
                <a:latin typeface="Verdana" panose="020B0604030504040204" pitchFamily="34" charset="0"/>
                <a:ea typeface="Verdana" panose="020B0604030504040204" pitchFamily="34" charset="0"/>
              </a:rPr>
              <a:t>(dvs vad behöver du fokusera på när du letar sökord)</a:t>
            </a:r>
          </a:p>
          <a:p>
            <a:pPr marL="0" indent="0">
              <a:buNone/>
            </a:pPr>
            <a:r>
              <a:rPr lang="sv-SE" sz="18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Behöver du ”spetsa” eller avgränsa din frågeställning?</a:t>
            </a:r>
            <a:br>
              <a:rPr lang="sv-SE" sz="18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sv-SE" sz="1400" dirty="0">
                <a:latin typeface="Verdana" panose="020B0604030504040204" pitchFamily="34" charset="0"/>
                <a:ea typeface="Verdana" panose="020B0604030504040204" pitchFamily="34" charset="0"/>
              </a:rPr>
              <a:t>(du behöver i alla fall ha en idé om vad du kan inkludera respektive exkludera)</a:t>
            </a:r>
          </a:p>
          <a:p>
            <a:pPr marL="0" indent="0">
              <a:buNone/>
            </a:pPr>
            <a:r>
              <a:rPr lang="sv-SE" sz="18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Vilka sökord kan du komma på för de olika aspekterna i din frågeställning?</a:t>
            </a:r>
            <a:br>
              <a:rPr lang="sv-SE" sz="18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sv-SE" sz="1400" dirty="0">
                <a:latin typeface="Verdana" panose="020B0604030504040204" pitchFamily="34" charset="0"/>
                <a:ea typeface="Verdana" panose="020B0604030504040204" pitchFamily="34" charset="0"/>
              </a:rPr>
              <a:t>(du behöver både ord på svenska och engelska)</a:t>
            </a:r>
          </a:p>
          <a:p>
            <a:pPr marL="0" indent="0">
              <a:buNone/>
            </a:pPr>
            <a:r>
              <a:rPr lang="sv-SE" sz="18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Vilken typ av material vill du ha tag på?</a:t>
            </a:r>
            <a:br>
              <a:rPr lang="sv-SE" sz="18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sv-SE" sz="1400" dirty="0">
                <a:latin typeface="Verdana" panose="020B0604030504040204" pitchFamily="34" charset="0"/>
                <a:ea typeface="Verdana" panose="020B0604030504040204" pitchFamily="34" charset="0"/>
              </a:rPr>
              <a:t>(dvs vilka sökverktyg/databaser kan vara lämpligt att använda – vad är de olika sökverktygens specialitet/fördelar)</a:t>
            </a:r>
          </a:p>
        </p:txBody>
      </p:sp>
    </p:spTree>
    <p:extLst>
      <p:ext uri="{BB962C8B-B14F-4D97-AF65-F5344CB8AC3E}">
        <p14:creationId xmlns:p14="http://schemas.microsoft.com/office/powerpoint/2010/main" val="96507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83992C0E-B053-4700-BDE9-D2DBAB6B7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6" y="830584"/>
            <a:ext cx="7737588" cy="831131"/>
          </a:xfrm>
        </p:spPr>
        <p:txBody>
          <a:bodyPr>
            <a:normAutofit/>
          </a:bodyPr>
          <a:lstStyle/>
          <a:p>
            <a:pPr algn="ctr"/>
            <a:r>
              <a:rPr lang="sv-SE" sz="32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Gemensam övning – Sök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61EF566-D77B-4E5E-BBF4-882E20594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7A0CFC6D-7A29-45A3-83A7-AC2440B5B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0A0AF5E-5E97-4D63-8DE7-29B735B0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Socialantropologi 3, HT 2019, Göran Lindgren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16F3498-6986-482A-9776-ED7C9E8C73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725561"/>
            <a:ext cx="7921895" cy="4171084"/>
          </a:xfrm>
        </p:spPr>
        <p:txBody>
          <a:bodyPr/>
          <a:lstStyle/>
          <a:p>
            <a:pPr marL="0" indent="0">
              <a:buNone/>
            </a:pPr>
            <a:r>
              <a:rPr lang="sv-S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Du ska göra en studie där du ska jämföra kvinnors villkor på arbetsmarknaden i Kina respektive Sverige i modern tid.</a:t>
            </a:r>
          </a:p>
          <a:p>
            <a:pPr marL="0" indent="0">
              <a:buNone/>
            </a:pPr>
            <a:br>
              <a:rPr lang="sv-SE" sz="18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sv-SE" sz="1800" dirty="0">
                <a:latin typeface="Verdana" panose="020B0604030504040204" pitchFamily="34" charset="0"/>
                <a:ea typeface="Verdana" panose="020B0604030504040204" pitchFamily="34" charset="0"/>
              </a:rPr>
              <a:t>Börja söka och se vad ni får fram.</a:t>
            </a:r>
          </a:p>
          <a:p>
            <a:pPr marL="0" indent="0">
              <a:buNone/>
            </a:pPr>
            <a:r>
              <a:rPr lang="sv-SE" sz="1800" dirty="0">
                <a:latin typeface="Verdana" panose="020B0604030504040204" pitchFamily="34" charset="0"/>
                <a:ea typeface="Verdana" panose="020B0604030504040204" pitchFamily="34" charset="0"/>
              </a:rPr>
              <a:t>Anpassa sökorden efter sökverktyg.</a:t>
            </a:r>
          </a:p>
          <a:p>
            <a:pPr marL="0" indent="0">
              <a:buNone/>
            </a:pPr>
            <a:r>
              <a:rPr lang="sv-SE" sz="1800" dirty="0">
                <a:latin typeface="Verdana" panose="020B0604030504040204" pitchFamily="34" charset="0"/>
                <a:ea typeface="Verdana" panose="020B0604030504040204" pitchFamily="34" charset="0"/>
              </a:rPr>
              <a:t>Testa olika kombinationer av sökord.</a:t>
            </a:r>
          </a:p>
          <a:p>
            <a:pPr marL="0" indent="0">
              <a:buNone/>
            </a:pPr>
            <a:r>
              <a:rPr lang="sv-SE" sz="1800" dirty="0">
                <a:latin typeface="Verdana" panose="020B0604030504040204" pitchFamily="34" charset="0"/>
                <a:ea typeface="Verdana" panose="020B0604030504040204" pitchFamily="34" charset="0"/>
              </a:rPr>
              <a:t>Fånga eventuellt upp nya relevanta termer ni kan prova. </a:t>
            </a:r>
          </a:p>
          <a:p>
            <a:pPr marL="0" indent="0">
              <a:buNone/>
            </a:pPr>
            <a:r>
              <a:rPr lang="sv-SE" sz="1800" dirty="0">
                <a:latin typeface="Verdana" panose="020B0604030504040204" pitchFamily="34" charset="0"/>
                <a:ea typeface="Verdana" panose="020B0604030504040204" pitchFamily="34" charset="0"/>
              </a:rPr>
              <a:t>Använd all hjälp ni kan få i de olika sökverktygen (operatorer, trunkeringar, avgränsningar mm).</a:t>
            </a:r>
          </a:p>
          <a:p>
            <a:pPr marL="0" indent="0">
              <a:buNone/>
            </a:pPr>
            <a:r>
              <a:rPr lang="sv-SE" sz="1800" dirty="0">
                <a:latin typeface="Verdana" panose="020B0604030504040204" pitchFamily="34" charset="0"/>
                <a:ea typeface="Verdana" panose="020B0604030504040204" pitchFamily="34" charset="0"/>
              </a:rPr>
              <a:t>Hur kan jag avgöra hur relevant en träff är?</a:t>
            </a:r>
          </a:p>
          <a:p>
            <a:pPr marL="0" indent="0">
              <a:buNone/>
            </a:pPr>
            <a:r>
              <a:rPr lang="sv-SE" sz="1800" dirty="0">
                <a:latin typeface="Verdana" panose="020B0604030504040204" pitchFamily="34" charset="0"/>
                <a:ea typeface="Verdana" panose="020B0604030504040204" pitchFamily="34" charset="0"/>
              </a:rPr>
              <a:t>När har jag nått en optimal träffmängd?</a:t>
            </a:r>
            <a:endParaRPr lang="sv-SE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098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83992C0E-B053-4700-BDE9-D2DBAB6B7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363" y="830584"/>
            <a:ext cx="7990198" cy="831131"/>
          </a:xfrm>
        </p:spPr>
        <p:txBody>
          <a:bodyPr>
            <a:normAutofit fontScale="90000"/>
          </a:bodyPr>
          <a:lstStyle/>
          <a:p>
            <a:pPr algn="ctr"/>
            <a:r>
              <a:rPr lang="sv-SE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Gemensam övning – Kompletteringar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61EF566-D77B-4E5E-BBF4-882E20594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2019-10-09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7A0CFC6D-7A29-45A3-83A7-AC2440B5B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0A0AF5E-5E97-4D63-8DE7-29B735B00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Socialantropologi 3, HT 2019, Göran Lindgren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16F3498-6986-482A-9776-ED7C9E8C73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8722" y="2197509"/>
            <a:ext cx="7893941" cy="3699135"/>
          </a:xfrm>
        </p:spPr>
        <p:txBody>
          <a:bodyPr/>
          <a:lstStyle/>
          <a:p>
            <a:pPr marL="0" indent="0">
              <a:buNone/>
            </a:pPr>
            <a:r>
              <a:rPr lang="sv-SE" sz="1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Du ska göra en studie där du ska jämföra kvinnors villkor på arbetsmarknaden i Kina respektive Sverige i modern tid.</a:t>
            </a:r>
          </a:p>
          <a:p>
            <a:pPr marL="0" indent="0">
              <a:buNone/>
            </a:pPr>
            <a:br>
              <a:rPr lang="sv-SE" sz="18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sv-SE" sz="1800" dirty="0">
                <a:latin typeface="Verdana" panose="020B0604030504040204" pitchFamily="34" charset="0"/>
                <a:ea typeface="Verdana" panose="020B0604030504040204" pitchFamily="34" charset="0"/>
              </a:rPr>
              <a:t>Behöver ni ändra någon del av frågeställningen?</a:t>
            </a:r>
          </a:p>
          <a:p>
            <a:pPr marL="0" indent="0">
              <a:buNone/>
            </a:pPr>
            <a:r>
              <a:rPr lang="sv-SE" sz="1800" dirty="0">
                <a:latin typeface="Verdana" panose="020B0604030504040204" pitchFamily="34" charset="0"/>
                <a:ea typeface="Verdana" panose="020B0604030504040204" pitchFamily="34" charset="0"/>
              </a:rPr>
              <a:t>Behöver ni komplettera med ytterligare aspekter eller delfrågeställningar?</a:t>
            </a:r>
          </a:p>
          <a:p>
            <a:pPr marL="0" indent="0">
              <a:buNone/>
            </a:pPr>
            <a:r>
              <a:rPr lang="sv-SE" sz="1800" dirty="0">
                <a:latin typeface="Verdana" panose="020B0604030504040204" pitchFamily="34" charset="0"/>
                <a:ea typeface="Verdana" panose="020B0604030504040204" pitchFamily="34" charset="0"/>
              </a:rPr>
              <a:t>Med mer kunskap ställer man bättre frågor – det kan löna sig att göra om sökningar en bit in i arbetet!</a:t>
            </a:r>
            <a:endParaRPr lang="sv-SE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429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31">
            <a:extLst>
              <a:ext uri="{FF2B5EF4-FFF2-40B4-BE49-F238E27FC236}">
                <a16:creationId xmlns:a16="http://schemas.microsoft.com/office/drawing/2014/main" id="{023F767D-B08F-4746-8AF0-67D2B858985B}"/>
              </a:ext>
            </a:extLst>
          </p:cNvPr>
          <p:cNvGrpSpPr>
            <a:grpSpLocks/>
          </p:cNvGrpSpPr>
          <p:nvPr/>
        </p:nvGrpSpPr>
        <p:grpSpPr bwMode="auto">
          <a:xfrm>
            <a:off x="649772" y="962425"/>
            <a:ext cx="7992631" cy="4921910"/>
            <a:chOff x="1242" y="2399"/>
            <a:chExt cx="14223" cy="7977"/>
          </a:xfrm>
        </p:grpSpPr>
        <p:sp>
          <p:nvSpPr>
            <p:cNvPr id="7" name="Oval 2">
              <a:extLst>
                <a:ext uri="{FF2B5EF4-FFF2-40B4-BE49-F238E27FC236}">
                  <a16:creationId xmlns:a16="http://schemas.microsoft.com/office/drawing/2014/main" id="{4CF953D2-8AB5-4E7E-A263-E7B84793F2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5" y="2399"/>
              <a:ext cx="4305" cy="190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SimSun"/>
                  <a:cs typeface="Times New Roman"/>
                </a:rPr>
                <a:t>Formulera</a:t>
              </a:r>
              <a:br>
                <a:rPr kumimoji="0" lang="sv-SE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SimSun"/>
                  <a:cs typeface="Times New Roman"/>
                </a:rPr>
              </a:br>
              <a:r>
                <a:rPr kumimoji="0" lang="sv-SE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SimSun"/>
                  <a:cs typeface="Times New Roman"/>
                </a:rPr>
                <a:t>frågeställningen</a:t>
              </a:r>
              <a:endPara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SimSun"/>
                <a:cs typeface="Times New Roman"/>
              </a:endParaRPr>
            </a:p>
          </p:txBody>
        </p:sp>
        <p:sp>
          <p:nvSpPr>
            <p:cNvPr id="8" name="Oval 3">
              <a:extLst>
                <a:ext uri="{FF2B5EF4-FFF2-40B4-BE49-F238E27FC236}">
                  <a16:creationId xmlns:a16="http://schemas.microsoft.com/office/drawing/2014/main" id="{98278956-1730-4CAA-8EF1-C26A76C92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68" y="4607"/>
              <a:ext cx="2997" cy="164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SimSun"/>
                  <a:cs typeface="Times New Roman"/>
                </a:rPr>
                <a:t>Hitta sökord</a:t>
              </a:r>
              <a:endPara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SimSun"/>
                <a:cs typeface="Times New Roman"/>
              </a:endParaRPr>
            </a:p>
          </p:txBody>
        </p:sp>
        <p:sp>
          <p:nvSpPr>
            <p:cNvPr id="9" name="Oval 4">
              <a:extLst>
                <a:ext uri="{FF2B5EF4-FFF2-40B4-BE49-F238E27FC236}">
                  <a16:creationId xmlns:a16="http://schemas.microsoft.com/office/drawing/2014/main" id="{F1CA806B-CE3B-4A85-B6C5-FD91BC741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5" y="9266"/>
              <a:ext cx="2400" cy="111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SimSun"/>
                  <a:cs typeface="Times New Roman"/>
                </a:rPr>
                <a:t>Sök</a:t>
              </a:r>
              <a:endPara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SimSun"/>
                <a:cs typeface="Times New Roman"/>
              </a:endParaRPr>
            </a:p>
          </p:txBody>
        </p:sp>
        <p:sp>
          <p:nvSpPr>
            <p:cNvPr id="10" name="Oval 5">
              <a:extLst>
                <a:ext uri="{FF2B5EF4-FFF2-40B4-BE49-F238E27FC236}">
                  <a16:creationId xmlns:a16="http://schemas.microsoft.com/office/drawing/2014/main" id="{6BF4A303-A3C3-4E45-9005-12CAFBEB88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67" y="8126"/>
              <a:ext cx="3501" cy="156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SimSun"/>
                  <a:cs typeface="Times New Roman"/>
                </a:rPr>
                <a:t>Välj sökverktyg</a:t>
              </a:r>
              <a:endPara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SimSun"/>
                <a:cs typeface="Times New Roman"/>
              </a:endParaRPr>
            </a:p>
          </p:txBody>
        </p:sp>
        <p:sp>
          <p:nvSpPr>
            <p:cNvPr id="11" name="Oval 6">
              <a:extLst>
                <a:ext uri="{FF2B5EF4-FFF2-40B4-BE49-F238E27FC236}">
                  <a16:creationId xmlns:a16="http://schemas.microsoft.com/office/drawing/2014/main" id="{31744540-950B-40E0-8092-5DCC7B4A12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2" y="7919"/>
              <a:ext cx="2970" cy="169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SimSun"/>
                  <a:cs typeface="Times New Roman"/>
                </a:rPr>
                <a:t>Ta fram materialet</a:t>
              </a:r>
              <a:endPara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SimSun"/>
                <a:cs typeface="Times New Roman"/>
              </a:endParaRPr>
            </a:p>
          </p:txBody>
        </p:sp>
        <p:sp>
          <p:nvSpPr>
            <p:cNvPr id="12" name="Oval 7">
              <a:extLst>
                <a:ext uri="{FF2B5EF4-FFF2-40B4-BE49-F238E27FC236}">
                  <a16:creationId xmlns:a16="http://schemas.microsoft.com/office/drawing/2014/main" id="{01CEEE6D-9F42-439E-92E5-D186B8614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" y="3960"/>
              <a:ext cx="2820" cy="131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v-SE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erdana"/>
                  <a:ea typeface="SimSun"/>
                  <a:cs typeface="Times New Roman"/>
                </a:rPr>
                <a:t>Käll-värdering</a:t>
              </a:r>
              <a:endParaRPr kumimoji="0" lang="sv-SE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SimSun"/>
                <a:cs typeface="Times New Roman"/>
              </a:endParaRPr>
            </a:p>
          </p:txBody>
        </p:sp>
        <p:cxnSp>
          <p:nvCxnSpPr>
            <p:cNvPr id="13" name="AutoShape 13">
              <a:extLst>
                <a:ext uri="{FF2B5EF4-FFF2-40B4-BE49-F238E27FC236}">
                  <a16:creationId xmlns:a16="http://schemas.microsoft.com/office/drawing/2014/main" id="{D1FE93A6-E665-4067-ADDA-D8BA86BE549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12268" y="6455"/>
              <a:ext cx="1871" cy="1472"/>
            </a:xfrm>
            <a:prstGeom prst="curvedConnector3">
              <a:avLst>
                <a:gd name="adj1" fmla="val 49972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5">
              <a:extLst>
                <a:ext uri="{FF2B5EF4-FFF2-40B4-BE49-F238E27FC236}">
                  <a16:creationId xmlns:a16="http://schemas.microsoft.com/office/drawing/2014/main" id="{DA4DBD09-84A6-4857-ABA9-F6FCA8BDC53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9315" y="9146"/>
              <a:ext cx="1845" cy="738"/>
            </a:xfrm>
            <a:prstGeom prst="curvedConnector3">
              <a:avLst>
                <a:gd name="adj1" fmla="val 49972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7">
              <a:extLst>
                <a:ext uri="{FF2B5EF4-FFF2-40B4-BE49-F238E27FC236}">
                  <a16:creationId xmlns:a16="http://schemas.microsoft.com/office/drawing/2014/main" id="{119D134C-ED93-4B38-A221-5539D0F150C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4212" y="8900"/>
              <a:ext cx="2703" cy="795"/>
            </a:xfrm>
            <a:prstGeom prst="curvedConnector3">
              <a:avLst>
                <a:gd name="adj1" fmla="val 49981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9">
              <a:extLst>
                <a:ext uri="{FF2B5EF4-FFF2-40B4-BE49-F238E27FC236}">
                  <a16:creationId xmlns:a16="http://schemas.microsoft.com/office/drawing/2014/main" id="{D7746E31-AA24-473E-986B-A9B092681EE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>
              <a:off x="1281" y="6054"/>
              <a:ext cx="2763" cy="1005"/>
            </a:xfrm>
            <a:prstGeom prst="curvedConnector3">
              <a:avLst>
                <a:gd name="adj1" fmla="val 49981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22">
              <a:extLst>
                <a:ext uri="{FF2B5EF4-FFF2-40B4-BE49-F238E27FC236}">
                  <a16:creationId xmlns:a16="http://schemas.microsoft.com/office/drawing/2014/main" id="{AB2B713D-E3A4-46F7-AD99-949D105A09E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050" y="3420"/>
              <a:ext cx="2175" cy="888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23">
              <a:extLst>
                <a:ext uri="{FF2B5EF4-FFF2-40B4-BE49-F238E27FC236}">
                  <a16:creationId xmlns:a16="http://schemas.microsoft.com/office/drawing/2014/main" id="{9DCA54A1-F1B6-4134-B124-5DF7C1C3161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530" y="6135"/>
              <a:ext cx="2157" cy="794"/>
            </a:xfrm>
            <a:prstGeom prst="straightConnector1">
              <a:avLst/>
            </a:prstGeom>
            <a:noFill/>
            <a:ln w="12700">
              <a:solidFill>
                <a:schemeClr val="accent1">
                  <a:lumMod val="100000"/>
                  <a:lumOff val="0"/>
                </a:schemeClr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24">
              <a:extLst>
                <a:ext uri="{FF2B5EF4-FFF2-40B4-BE49-F238E27FC236}">
                  <a16:creationId xmlns:a16="http://schemas.microsoft.com/office/drawing/2014/main" id="{18737BF4-2E38-40DC-B2CD-7ED5E06242D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9060" y="6735"/>
              <a:ext cx="855" cy="2165"/>
            </a:xfrm>
            <a:prstGeom prst="straightConnector1">
              <a:avLst/>
            </a:prstGeom>
            <a:noFill/>
            <a:ln w="19050">
              <a:solidFill>
                <a:schemeClr val="accent1">
                  <a:lumMod val="100000"/>
                  <a:lumOff val="0"/>
                </a:schemeClr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25">
              <a:extLst>
                <a:ext uri="{FF2B5EF4-FFF2-40B4-BE49-F238E27FC236}">
                  <a16:creationId xmlns:a16="http://schemas.microsoft.com/office/drawing/2014/main" id="{0FE96B22-1EE0-414F-BB5A-01C7EEC8809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5850" y="6735"/>
              <a:ext cx="1320" cy="2165"/>
            </a:xfrm>
            <a:prstGeom prst="straightConnector1">
              <a:avLst/>
            </a:prstGeom>
            <a:noFill/>
            <a:ln w="31750">
              <a:solidFill>
                <a:schemeClr val="accent1">
                  <a:lumMod val="100000"/>
                  <a:lumOff val="0"/>
                </a:schemeClr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26">
              <a:extLst>
                <a:ext uri="{FF2B5EF4-FFF2-40B4-BE49-F238E27FC236}">
                  <a16:creationId xmlns:a16="http://schemas.microsoft.com/office/drawing/2014/main" id="{3A2FFD00-F91A-4D12-8C5E-175D4B4841F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360" y="6060"/>
              <a:ext cx="2865" cy="675"/>
            </a:xfrm>
            <a:prstGeom prst="straightConnector1">
              <a:avLst/>
            </a:prstGeom>
            <a:noFill/>
            <a:ln w="31750">
              <a:solidFill>
                <a:schemeClr val="accent1">
                  <a:lumMod val="100000"/>
                  <a:lumOff val="0"/>
                </a:schemeClr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27">
              <a:extLst>
                <a:ext uri="{FF2B5EF4-FFF2-40B4-BE49-F238E27FC236}">
                  <a16:creationId xmlns:a16="http://schemas.microsoft.com/office/drawing/2014/main" id="{C42E51FE-204F-4AD0-8A1A-31AA8F55570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5475" y="4173"/>
              <a:ext cx="1080" cy="1197"/>
            </a:xfrm>
            <a:prstGeom prst="straightConnector1">
              <a:avLst/>
            </a:prstGeom>
            <a:noFill/>
            <a:ln w="31750">
              <a:solidFill>
                <a:schemeClr val="accent1">
                  <a:lumMod val="100000"/>
                  <a:lumOff val="0"/>
                </a:schemeClr>
              </a:solidFill>
              <a:prstDash val="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29">
              <a:extLst>
                <a:ext uri="{FF2B5EF4-FFF2-40B4-BE49-F238E27FC236}">
                  <a16:creationId xmlns:a16="http://schemas.microsoft.com/office/drawing/2014/main" id="{C3D9F6BC-0704-4EEC-955D-1CAA8CD4C52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530" y="3270"/>
              <a:ext cx="2025" cy="1905"/>
            </a:xfrm>
            <a:prstGeom prst="curvedConnector3">
              <a:avLst>
                <a:gd name="adj1" fmla="val 49977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4" name="Rektangel 23">
            <a:extLst>
              <a:ext uri="{FF2B5EF4-FFF2-40B4-BE49-F238E27FC236}">
                <a16:creationId xmlns:a16="http://schemas.microsoft.com/office/drawing/2014/main" id="{66705C19-AA81-4E4E-ABC1-2D366A0A6BCC}"/>
              </a:ext>
            </a:extLst>
          </p:cNvPr>
          <p:cNvSpPr/>
          <p:nvPr/>
        </p:nvSpPr>
        <p:spPr>
          <a:xfrm>
            <a:off x="3635418" y="2871145"/>
            <a:ext cx="264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Analysera den egna sökprocessen</a:t>
            </a:r>
          </a:p>
        </p:txBody>
      </p:sp>
      <p:sp>
        <p:nvSpPr>
          <p:cNvPr id="25" name="Platshållare för datum 24">
            <a:extLst>
              <a:ext uri="{FF2B5EF4-FFF2-40B4-BE49-F238E27FC236}">
                <a16:creationId xmlns:a16="http://schemas.microsoft.com/office/drawing/2014/main" id="{998597E6-E9C5-40B3-A6A2-BA1FF3DB0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all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2019-10-09</a:t>
            </a:r>
            <a:endParaRPr kumimoji="0" lang="sv-SE" sz="110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Platshållare för sidfot 25">
            <a:extLst>
              <a:ext uri="{FF2B5EF4-FFF2-40B4-BE49-F238E27FC236}">
                <a16:creationId xmlns:a16="http://schemas.microsoft.com/office/drawing/2014/main" id="{3F639B0B-C4B3-4E78-B617-4D259E0DD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Socialantropologi 3, HT 2019, Göran Lindgren</a:t>
            </a:r>
            <a:endParaRPr kumimoji="0" lang="sv-SE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9B12BED4-B9AF-486C-A88C-972573D80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1130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LIU Färger 3">
      <a:dk1>
        <a:sysClr val="windowText" lastClr="000000"/>
      </a:dk1>
      <a:lt1>
        <a:sysClr val="window" lastClr="FFFFFF"/>
      </a:lt1>
      <a:dk2>
        <a:srgbClr val="646464"/>
      </a:dk2>
      <a:lt2>
        <a:srgbClr val="C8C8C8"/>
      </a:lt2>
      <a:accent1>
        <a:srgbClr val="1BC8A6"/>
      </a:accent1>
      <a:accent2>
        <a:srgbClr val="43D9C0"/>
      </a:accent2>
      <a:accent3>
        <a:srgbClr val="70E4D2"/>
      </a:accent3>
      <a:accent4>
        <a:srgbClr val="A5F0E4"/>
      </a:accent4>
      <a:accent5>
        <a:srgbClr val="C3F3EC"/>
      </a:accent5>
      <a:accent6>
        <a:srgbClr val="1EBCC8"/>
      </a:accent6>
      <a:hlink>
        <a:srgbClr val="14A3E1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9E7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>
            <a:latin typeface="Georgia"/>
            <a:cs typeface="Georgi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0B2635F7-9D6B-CA43-A5B0-16A9D908D101}" vid="{F037C33B-56F9-1D4E-9B1C-034E14139D80}"/>
    </a:ext>
  </a:extLst>
</a:theme>
</file>

<file path=ppt/theme/theme2.xml><?xml version="1.0" encoding="utf-8"?>
<a:theme xmlns:a="http://schemas.openxmlformats.org/drawingml/2006/main" name="1_Office-tema">
  <a:themeElements>
    <a:clrScheme name="LIU Färger 3">
      <a:dk1>
        <a:sysClr val="windowText" lastClr="000000"/>
      </a:dk1>
      <a:lt1>
        <a:sysClr val="window" lastClr="FFFFFF"/>
      </a:lt1>
      <a:dk2>
        <a:srgbClr val="646464"/>
      </a:dk2>
      <a:lt2>
        <a:srgbClr val="C8C8C8"/>
      </a:lt2>
      <a:accent1>
        <a:srgbClr val="1BC8A6"/>
      </a:accent1>
      <a:accent2>
        <a:srgbClr val="43D9C0"/>
      </a:accent2>
      <a:accent3>
        <a:srgbClr val="70E4D2"/>
      </a:accent3>
      <a:accent4>
        <a:srgbClr val="A5F0E4"/>
      </a:accent4>
      <a:accent5>
        <a:srgbClr val="C3F3EC"/>
      </a:accent5>
      <a:accent6>
        <a:srgbClr val="1EBCC8"/>
      </a:accent6>
      <a:hlink>
        <a:srgbClr val="14A3E1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9E7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>
            <a:latin typeface="Georgia"/>
            <a:cs typeface="Georgi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0B2635F7-9D6B-CA43-A5B0-16A9D908D101}" vid="{F037C33B-56F9-1D4E-9B1C-034E14139D80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29E727D51F95449A20156204B0AA216" ma:contentTypeVersion="4" ma:contentTypeDescription="Skapa ett nytt dokument." ma:contentTypeScope="" ma:versionID="a6ca136e00730cbe031cbb8bd00bc857">
  <xsd:schema xmlns:xsd="http://www.w3.org/2001/XMLSchema" xmlns:xs="http://www.w3.org/2001/XMLSchema" xmlns:p="http://schemas.microsoft.com/office/2006/metadata/properties" xmlns:ns2="2eeceff2-bdc9-43f2-bd47-44c88e876568" xmlns:ns3="f9620ed3-6f24-40c7-b0a1-e0a3a1993e5a" targetNamespace="http://schemas.microsoft.com/office/2006/metadata/properties" ma:root="true" ma:fieldsID="2638ff9e0286e54a684c300528ba261d" ns2:_="" ns3:_="">
    <xsd:import namespace="2eeceff2-bdc9-43f2-bd47-44c88e876568"/>
    <xsd:import namespace="f9620ed3-6f24-40c7-b0a1-e0a3a1993e5a"/>
    <xsd:element name="properties">
      <xsd:complexType>
        <xsd:sequence>
          <xsd:element name="documentManagement">
            <xsd:complexType>
              <xsd:all>
                <xsd:element ref="ns2:_lisam_Description" minOccurs="0"/>
                <xsd:element ref="ns3:_lisam_PublishedVersion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eceff2-bdc9-43f2-bd47-44c88e876568" elementFormDefault="qualified">
    <xsd:import namespace="http://schemas.microsoft.com/office/2006/documentManagement/types"/>
    <xsd:import namespace="http://schemas.microsoft.com/office/infopath/2007/PartnerControls"/>
    <xsd:element name="_lisam_Description" ma:index="8" nillable="true" ma:displayName="Beskrivning" ma:internalName="_lisam_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620ed3-6f24-40c7-b0a1-e0a3a1993e5a" elementFormDefault="qualified">
    <xsd:import namespace="http://schemas.microsoft.com/office/2006/documentManagement/types"/>
    <xsd:import namespace="http://schemas.microsoft.com/office/infopath/2007/PartnerControls"/>
    <xsd:element name="_lisam_PublishedVersion" ma:index="9" nillable="true" ma:displayName="Published Version" ma:internalName="_lisam_PublishedVersion">
      <xsd:simpleType>
        <xsd:restriction base="dms:Text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lisam_Description xmlns="2eeceff2-bdc9-43f2-bd47-44c88e876568" xsi:nil="true"/>
    <_lisam_PublishedVersion xmlns="f9620ed3-6f24-40c7-b0a1-e0a3a1993e5a" xsi:nil="true"/>
  </documentManagement>
</p:properties>
</file>

<file path=customXml/itemProps1.xml><?xml version="1.0" encoding="utf-8"?>
<ds:datastoreItem xmlns:ds="http://schemas.openxmlformats.org/officeDocument/2006/customXml" ds:itemID="{5BADE52C-8F83-4D1C-82E2-2A3DBC27CFC6}"/>
</file>

<file path=customXml/itemProps2.xml><?xml version="1.0" encoding="utf-8"?>
<ds:datastoreItem xmlns:ds="http://schemas.openxmlformats.org/officeDocument/2006/customXml" ds:itemID="{3B209B63-A1BC-4F37-91D8-F34377A622F0}"/>
</file>

<file path=customXml/itemProps3.xml><?xml version="1.0" encoding="utf-8"?>
<ds:datastoreItem xmlns:ds="http://schemas.openxmlformats.org/officeDocument/2006/customXml" ds:itemID="{889254D6-23AB-48C5-899A-6307140B9C95}"/>
</file>

<file path=docProps/app.xml><?xml version="1.0" encoding="utf-8"?>
<Properties xmlns="http://schemas.openxmlformats.org/officeDocument/2006/extended-properties" xmlns:vt="http://schemas.openxmlformats.org/officeDocument/2006/docPropsVTypes">
  <Template>Presentationsmaterial LiU</Template>
  <TotalTime>5128</TotalTime>
  <Words>355</Words>
  <Application>Microsoft Office PowerPoint</Application>
  <PresentationFormat>Bildspel på skärmen (4:3)</PresentationFormat>
  <Paragraphs>90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Verdana</vt:lpstr>
      <vt:lpstr>Office-tema</vt:lpstr>
      <vt:lpstr>1_Office-tema</vt:lpstr>
      <vt:lpstr>Informationssökning Socialantropologi 3, HT 2019</vt:lpstr>
      <vt:lpstr>Målsättning</vt:lpstr>
      <vt:lpstr>PowerPoint-presentation</vt:lpstr>
      <vt:lpstr>PowerPoint-presentation</vt:lpstr>
      <vt:lpstr>PowerPoint-presentation</vt:lpstr>
      <vt:lpstr>Gemensam övning – Förberedelser</vt:lpstr>
      <vt:lpstr>Gemensam övning – Sök</vt:lpstr>
      <vt:lpstr>Gemensam övning – Kompletteringar</vt:lpstr>
      <vt:lpstr>PowerPoint-presentation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Informationssökning MKV 1, HT 2018</dc:title>
  <dc:subject/>
  <dc:creator>Göran Lindgren</dc:creator>
  <cp:keywords/>
  <dc:description/>
  <cp:lastModifiedBy>Göran Lindgren</cp:lastModifiedBy>
  <cp:revision>2</cp:revision>
  <cp:lastPrinted>2019-10-07T12:24:07Z</cp:lastPrinted>
  <dcterms:created xsi:type="dcterms:W3CDTF">2018-05-09T08:00:05Z</dcterms:created>
  <dcterms:modified xsi:type="dcterms:W3CDTF">2019-10-08T11:20:41Z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0x010100729E727D51F95449A20156204B0AA216</vt:lpwstr>
  </property>
</Properties>
</file>